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83" r:id="rId2"/>
    <p:sldMasterId id="2147483712" r:id="rId3"/>
  </p:sldMasterIdLst>
  <p:notesMasterIdLst>
    <p:notesMasterId r:id="rId10"/>
  </p:notesMasterIdLst>
  <p:sldIdLst>
    <p:sldId id="261" r:id="rId4"/>
    <p:sldId id="262" r:id="rId5"/>
    <p:sldId id="263" r:id="rId6"/>
    <p:sldId id="266" r:id="rId7"/>
    <p:sldId id="264" r:id="rId8"/>
    <p:sldId id="265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134" autoAdjust="0"/>
    <p:restoredTop sz="94660"/>
  </p:normalViewPr>
  <p:slideViewPr>
    <p:cSldViewPr snapToGrid="0">
      <p:cViewPr varScale="1">
        <p:scale>
          <a:sx n="117" d="100"/>
          <a:sy n="117" d="100"/>
        </p:scale>
        <p:origin x="114" y="4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presProps" Target="presProps.xml"/><Relationship Id="rId5" Type="http://schemas.openxmlformats.org/officeDocument/2006/relationships/slide" Target="slides/slide2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60E2AB-BC92-4FE9-962C-54CA70866F30}" type="datetimeFigureOut">
              <a:rPr lang="en-US" smtClean="0"/>
              <a:t>5/5/2017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1ACCD6-A999-4E0A-AE3F-1CA3E3AC63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6587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we look at the container continuous worfklows, we see containers and registries are a key concept. </a:t>
            </a:r>
          </a:p>
          <a:p>
            <a:r>
              <a:rPr lang="en-US" dirty="0"/>
              <a:t>We start with what we call the inner loop. Which is everything you do before you commit code.</a:t>
            </a:r>
          </a:p>
          <a:p>
            <a:r>
              <a:rPr lang="en-US" dirty="0"/>
              <a:t>From the beginning of your development cycle, you’re building and running your code in containers.</a:t>
            </a:r>
          </a:p>
          <a:p>
            <a:r>
              <a:rPr lang="en-US" dirty="0"/>
              <a:t>We pull base images from a container registry. Either Docker Hub, or perhaps our private corporate registry.</a:t>
            </a:r>
          </a:p>
          <a:p>
            <a:r>
              <a:rPr lang="en-US" dirty="0"/>
              <a:t>As we’re happy with our code, we commit the code to a source code repository. </a:t>
            </a:r>
          </a:p>
          <a:p>
            <a:r>
              <a:rPr lang="en-US" dirty="0"/>
              <a:t>The build system takes our code, a dockerfile that describes the build system and builds the collection of images I need for deployment</a:t>
            </a:r>
          </a:p>
          <a:p>
            <a:r>
              <a:rPr lang="en-US" dirty="0"/>
              <a:t>The images are pushed to our private registry, with the environment configurations extracted from the image.</a:t>
            </a:r>
          </a:p>
          <a:p>
            <a:r>
              <a:rPr lang="en-US" dirty="0"/>
              <a:t>When deployment happens, we pull images, add the environment information and push it out to various environments.</a:t>
            </a:r>
          </a:p>
          <a:p>
            <a:r>
              <a:rPr lang="en-US" dirty="0"/>
              <a:t>In Azure, we have many different container hosting offerings. </a:t>
            </a:r>
          </a:p>
          <a:p>
            <a:r>
              <a:rPr lang="en-US" dirty="0"/>
              <a:t>From Azure Container Service, which hosts the best of breed open source orchestrators</a:t>
            </a:r>
          </a:p>
          <a:p>
            <a:r>
              <a:rPr lang="en-US" dirty="0"/>
              <a:t>To Service Fabric, which can host guest containers</a:t>
            </a:r>
          </a:p>
          <a:p>
            <a:r>
              <a:rPr lang="en-US" dirty="0"/>
              <a:t>Or, Azure Batch, App Services for single container workloads that can scale.</a:t>
            </a:r>
          </a:p>
          <a:p>
            <a:r>
              <a:rPr lang="en-US" dirty="0"/>
              <a:t>And Azure continues to expand it’s container hosts as containers are becoming the unit of deployment.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t>Microsoft Connect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5/5/2017 3:13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99564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microsoft.com/office/2007/relationships/hdphoto" Target="../media/hdphoto1.wdp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microsoft.com/office/2007/relationships/hdphoto" Target="../media/hdphoto1.wdp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microsoft.com/office/2007/relationships/hdphoto" Target="../media/hdphoto1.wdp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Relationship Id="rId4" Type="http://schemas.microsoft.com/office/2007/relationships/hdphoto" Target="../media/hdphoto1.wdp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15556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2040141"/>
            <a:ext cx="5826760" cy="2052030"/>
          </a:xfrm>
        </p:spPr>
        <p:txBody>
          <a:bodyPr wrap="square"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69240" y="289511"/>
            <a:ext cx="5826759" cy="89966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496140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75226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84595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39681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28651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73371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079784" y="2906011"/>
            <a:ext cx="10034748" cy="899665"/>
          </a:xfrm>
        </p:spPr>
        <p:txBody>
          <a:bodyPr anchor="ctr" anchorCtr="0"/>
          <a:lstStyle>
            <a:lvl1pPr algn="l"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7487718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auto">
          <a:xfrm>
            <a:off x="0" y="6126438"/>
            <a:ext cx="12192000" cy="739344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2998896" y="477"/>
            <a:ext cx="9172873" cy="685752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/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 bwMode="invGray">
          <a:xfrm>
            <a:off x="423779" y="6372063"/>
            <a:ext cx="1025270" cy="224138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544080" y="3877588"/>
            <a:ext cx="9179003" cy="651821"/>
          </a:xfrm>
          <a:prstGeom prst="rect">
            <a:avLst/>
          </a:prstGeom>
          <a:noFill/>
        </p:spPr>
        <p:txBody>
          <a:bodyPr wrap="square" lIns="146304" tIns="109728" rIns="146304" bIns="109728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Name</a:t>
            </a:r>
          </a:p>
        </p:txBody>
      </p:sp>
      <p:sp>
        <p:nvSpPr>
          <p:cNvPr id="14" name="Title 12"/>
          <p:cNvSpPr>
            <a:spLocks noGrp="1"/>
          </p:cNvSpPr>
          <p:nvPr>
            <p:ph type="title" hasCustomPrompt="1"/>
          </p:nvPr>
        </p:nvSpPr>
        <p:spPr>
          <a:xfrm>
            <a:off x="526151" y="2073276"/>
            <a:ext cx="9179004" cy="1804311"/>
          </a:xfrm>
          <a:prstGeom prst="rect">
            <a:avLst/>
          </a:prstGeom>
        </p:spPr>
        <p:txBody>
          <a:bodyPr lIns="146304" tIns="9144" rIns="146304" bIns="9144" anchor="b" anchorCtr="0"/>
          <a:lstStyle>
            <a:lvl1pPr marL="0" indent="0">
              <a:spcBef>
                <a:spcPts val="0"/>
              </a:spcBef>
              <a:buNone/>
              <a:defRPr sz="7058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sz="5882" dirty="0">
                <a:solidFill>
                  <a:schemeClr val="bg1"/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8849628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8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- 2">
    <p:bg>
      <p:bgPr>
        <a:solidFill>
          <a:srgbClr val="5C2D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2998896" y="477"/>
            <a:ext cx="9172873" cy="6857523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 bwMode="auto">
          <a:xfrm>
            <a:off x="0" y="6126438"/>
            <a:ext cx="12192000" cy="739344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/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 bwMode="invGray">
          <a:xfrm>
            <a:off x="423779" y="6372063"/>
            <a:ext cx="1025270" cy="224138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544080" y="3877588"/>
            <a:ext cx="9179003" cy="651821"/>
          </a:xfrm>
          <a:prstGeom prst="rect">
            <a:avLst/>
          </a:prstGeom>
          <a:noFill/>
        </p:spPr>
        <p:txBody>
          <a:bodyPr wrap="square" lIns="146304" tIns="109728" rIns="146304" bIns="109728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Name</a:t>
            </a:r>
          </a:p>
        </p:txBody>
      </p:sp>
      <p:sp>
        <p:nvSpPr>
          <p:cNvPr id="14" name="Title 12"/>
          <p:cNvSpPr>
            <a:spLocks noGrp="1"/>
          </p:cNvSpPr>
          <p:nvPr>
            <p:ph type="title" hasCustomPrompt="1"/>
          </p:nvPr>
        </p:nvSpPr>
        <p:spPr>
          <a:xfrm>
            <a:off x="544080" y="2073276"/>
            <a:ext cx="9179004" cy="1804311"/>
          </a:xfrm>
          <a:prstGeom prst="rect">
            <a:avLst/>
          </a:prstGeom>
        </p:spPr>
        <p:txBody>
          <a:bodyPr lIns="146304" tIns="9144" rIns="146304" bIns="9144" anchor="b" anchorCtr="0"/>
          <a:lstStyle>
            <a:lvl1pPr marL="0" indent="0">
              <a:spcBef>
                <a:spcPts val="0"/>
              </a:spcBef>
              <a:buNone/>
              <a:defRPr sz="5882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sz="5882" dirty="0">
                <a:solidFill>
                  <a:schemeClr val="bg1"/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6375858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8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- 3">
    <p:bg>
      <p:bgPr>
        <a:solidFill>
          <a:srgbClr val="0082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2998896" y="477"/>
            <a:ext cx="9172873" cy="6857523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 bwMode="auto">
          <a:xfrm>
            <a:off x="0" y="6126438"/>
            <a:ext cx="12192000" cy="739344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/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 bwMode="invGray">
          <a:xfrm>
            <a:off x="423779" y="6372063"/>
            <a:ext cx="1025270" cy="224138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544080" y="3877588"/>
            <a:ext cx="9179003" cy="651821"/>
          </a:xfrm>
          <a:prstGeom prst="rect">
            <a:avLst/>
          </a:prstGeom>
          <a:noFill/>
        </p:spPr>
        <p:txBody>
          <a:bodyPr wrap="square" lIns="146304" tIns="109728" rIns="146304" bIns="109728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Name</a:t>
            </a:r>
          </a:p>
        </p:txBody>
      </p:sp>
      <p:sp>
        <p:nvSpPr>
          <p:cNvPr id="14" name="Title 12"/>
          <p:cNvSpPr>
            <a:spLocks noGrp="1"/>
          </p:cNvSpPr>
          <p:nvPr>
            <p:ph type="title" hasCustomPrompt="1"/>
          </p:nvPr>
        </p:nvSpPr>
        <p:spPr>
          <a:xfrm>
            <a:off x="544080" y="2073276"/>
            <a:ext cx="9179004" cy="1804311"/>
          </a:xfrm>
          <a:prstGeom prst="rect">
            <a:avLst/>
          </a:prstGeom>
        </p:spPr>
        <p:txBody>
          <a:bodyPr lIns="146304" tIns="9144" rIns="146304" bIns="9144" anchor="b" anchorCtr="0"/>
          <a:lstStyle>
            <a:lvl1pPr marL="0" indent="0">
              <a:spcBef>
                <a:spcPts val="0"/>
              </a:spcBef>
              <a:buNone/>
              <a:defRPr sz="7058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sz="5882" dirty="0">
                <a:solidFill>
                  <a:schemeClr val="bg1"/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4878972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8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203" y="6119147"/>
            <a:ext cx="1253377" cy="268786"/>
          </a:xfrm>
          <a:prstGeom prst="rect">
            <a:avLst/>
          </a:prstGeom>
        </p:spPr>
      </p:pic>
      <p:pic>
        <p:nvPicPr>
          <p:cNvPr id="6" name="MS logo white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10282259" y="6011681"/>
            <a:ext cx="1344637" cy="287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4430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2998896" y="477"/>
            <a:ext cx="9172873" cy="685752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68046" y="1186356"/>
            <a:ext cx="10906502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1753706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Transmiss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2998896" y="477"/>
            <a:ext cx="9172873" cy="685752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32189" y="2084172"/>
            <a:ext cx="5563811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5978804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Plain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532189" y="2084172"/>
            <a:ext cx="5563811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8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620977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93345" y="1217195"/>
            <a:ext cx="5154444" cy="1973570"/>
          </a:xfrm>
        </p:spPr>
        <p:txBody>
          <a:bodyPr wrap="square">
            <a:spAutoFit/>
          </a:bodyPr>
          <a:lstStyle>
            <a:lvl1pPr>
              <a:defRPr sz="647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110006" y="0"/>
            <a:ext cx="6094444" cy="6856100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007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091082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rgbClr val="5C2D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24600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7730119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Connect logo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MS logo white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10282259" y="6011681"/>
            <a:ext cx="1344637" cy="287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8620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Microsof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171616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54744" y="2882374"/>
            <a:ext cx="4482512" cy="959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5389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accel="36000" decel="64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61563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3" y="6119147"/>
            <a:ext cx="1253377" cy="268786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 bwMode="auto">
          <a:xfrm>
            <a:off x="1" y="6118656"/>
            <a:ext cx="12191999" cy="739344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/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 bwMode="invGray">
          <a:xfrm>
            <a:off x="423780" y="6364281"/>
            <a:ext cx="1025270" cy="224138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543147" y="2084187"/>
            <a:ext cx="5552853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43147" y="3878574"/>
            <a:ext cx="5552854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4560100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8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Nam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ession-01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Picture Placeholder 2"/>
          <p:cNvSpPr>
            <a:spLocks noGrp="1"/>
          </p:cNvSpPr>
          <p:nvPr>
            <p:ph type="pic" idx="10"/>
          </p:nvPr>
        </p:nvSpPr>
        <p:spPr>
          <a:xfrm>
            <a:off x="784282" y="2263722"/>
            <a:ext cx="3618384" cy="775469"/>
          </a:xfrm>
        </p:spPr>
        <p:txBody>
          <a:bodyPr/>
          <a:lstStyle>
            <a:lvl1pPr marL="0" indent="0">
              <a:buNone/>
              <a:defRPr sz="4266"/>
            </a:lvl1pPr>
            <a:lvl2pPr marL="609498" indent="0">
              <a:buNone/>
              <a:defRPr sz="3733"/>
            </a:lvl2pPr>
            <a:lvl3pPr marL="1218996" indent="0">
              <a:buNone/>
              <a:defRPr sz="3200"/>
            </a:lvl3pPr>
            <a:lvl4pPr marL="1828494" indent="0">
              <a:buNone/>
              <a:defRPr sz="2666"/>
            </a:lvl4pPr>
            <a:lvl5pPr marL="2437991" indent="0">
              <a:buNone/>
              <a:defRPr sz="2666"/>
            </a:lvl5pPr>
            <a:lvl6pPr marL="3047489" indent="0">
              <a:buNone/>
              <a:defRPr sz="2666"/>
            </a:lvl6pPr>
            <a:lvl7pPr marL="3656988" indent="0">
              <a:buNone/>
              <a:defRPr sz="2666"/>
            </a:lvl7pPr>
            <a:lvl8pPr marL="4266485" indent="0">
              <a:buNone/>
              <a:defRPr sz="2666"/>
            </a:lvl8pPr>
            <a:lvl9pPr marL="4875983" indent="0">
              <a:buNone/>
              <a:defRPr sz="2666"/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18363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Picture Placeholder 2"/>
          <p:cNvSpPr>
            <a:spLocks noGrp="1"/>
          </p:cNvSpPr>
          <p:nvPr>
            <p:ph type="pic" idx="12"/>
          </p:nvPr>
        </p:nvSpPr>
        <p:spPr>
          <a:xfrm>
            <a:off x="962528" y="766457"/>
            <a:ext cx="2424140" cy="2103299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609498" indent="0">
              <a:buNone/>
              <a:defRPr sz="3733"/>
            </a:lvl2pPr>
            <a:lvl3pPr marL="1218996" indent="0">
              <a:buNone/>
              <a:defRPr sz="3200"/>
            </a:lvl3pPr>
            <a:lvl4pPr marL="1828494" indent="0">
              <a:buNone/>
              <a:defRPr sz="2666"/>
            </a:lvl4pPr>
            <a:lvl5pPr marL="2437991" indent="0">
              <a:buNone/>
              <a:defRPr sz="2666"/>
            </a:lvl5pPr>
            <a:lvl6pPr marL="3047489" indent="0">
              <a:buNone/>
              <a:defRPr sz="2666"/>
            </a:lvl6pPr>
            <a:lvl7pPr marL="3656988" indent="0">
              <a:buNone/>
              <a:defRPr sz="2666"/>
            </a:lvl7pPr>
            <a:lvl8pPr marL="4266485" indent="0">
              <a:buNone/>
              <a:defRPr sz="2666"/>
            </a:lvl8pPr>
            <a:lvl9pPr marL="4875983" indent="0">
              <a:buNone/>
              <a:defRPr sz="2666"/>
            </a:lvl9pPr>
          </a:lstStyle>
          <a:p>
            <a:endParaRPr lang="en-US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idx="13"/>
          </p:nvPr>
        </p:nvSpPr>
        <p:spPr>
          <a:xfrm>
            <a:off x="5650386" y="766459"/>
            <a:ext cx="2424140" cy="2103299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2400"/>
            </a:lvl1pPr>
            <a:lvl2pPr marL="609498" indent="0">
              <a:buNone/>
              <a:defRPr sz="3733"/>
            </a:lvl2pPr>
            <a:lvl3pPr marL="1218996" indent="0">
              <a:buNone/>
              <a:defRPr sz="3200"/>
            </a:lvl3pPr>
            <a:lvl4pPr marL="1828494" indent="0">
              <a:buNone/>
              <a:defRPr sz="2666"/>
            </a:lvl4pPr>
            <a:lvl5pPr marL="2437991" indent="0">
              <a:buNone/>
              <a:defRPr sz="2666"/>
            </a:lvl5pPr>
            <a:lvl6pPr marL="3047489" indent="0">
              <a:buNone/>
              <a:defRPr sz="2666"/>
            </a:lvl6pPr>
            <a:lvl7pPr marL="3656988" indent="0">
              <a:buNone/>
              <a:defRPr sz="2666"/>
            </a:lvl7pPr>
            <a:lvl8pPr marL="4266485" indent="0">
              <a:buNone/>
              <a:defRPr sz="2666"/>
            </a:lvl8pPr>
            <a:lvl9pPr marL="4875983" indent="0">
              <a:buNone/>
              <a:defRPr sz="2666"/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8111210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765265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911894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384525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625375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499851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2046977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ection header-01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213628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996548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3" y="6119147"/>
            <a:ext cx="1253377" cy="268786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 bwMode="auto">
          <a:xfrm>
            <a:off x="1" y="478"/>
            <a:ext cx="12191999" cy="65156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>
            <a:outerShdw blurRad="25400" dist="12700" dir="5400000" algn="t" rotWithShape="0">
              <a:prstClr val="black">
                <a:alpha val="18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5761" tIns="140609" rIns="175761" bIns="140609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89609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07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0526" y="211594"/>
            <a:ext cx="1164345" cy="249711"/>
          </a:xfrm>
          <a:prstGeom prst="rect">
            <a:avLst/>
          </a:prstGeom>
        </p:spPr>
      </p:pic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543147" y="2084187"/>
            <a:ext cx="5552853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43147" y="3878574"/>
            <a:ext cx="5552854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1062177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"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890540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ank You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hank you2-01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1754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5/5/2017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8729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3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3" y="6119147"/>
            <a:ext cx="1253377" cy="268786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 bwMode="auto">
          <a:xfrm>
            <a:off x="0" y="5725636"/>
            <a:ext cx="12192000" cy="1132364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" name="MS logo white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341792" y="6145541"/>
            <a:ext cx="1344637" cy="28775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4">
            <a:alphaModFix amt="10000"/>
          </a:blip>
          <a:srcRect t="43378" r="43213" b="10783"/>
          <a:stretch/>
        </p:blipFill>
        <p:spPr>
          <a:xfrm>
            <a:off x="3003565" y="477"/>
            <a:ext cx="9172873" cy="6857523"/>
          </a:xfrm>
          <a:prstGeom prst="rect">
            <a:avLst/>
          </a:prstGeom>
        </p:spPr>
      </p:pic>
      <p:sp>
        <p:nvSpPr>
          <p:cNvPr id="23" name="Title 1"/>
          <p:cNvSpPr>
            <a:spLocks noGrp="1"/>
          </p:cNvSpPr>
          <p:nvPr>
            <p:ph type="title" hasCustomPrompt="1"/>
          </p:nvPr>
        </p:nvSpPr>
        <p:spPr>
          <a:xfrm>
            <a:off x="543147" y="2084187"/>
            <a:ext cx="5552853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4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43147" y="3878574"/>
            <a:ext cx="5552854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661582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4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3" y="6119147"/>
            <a:ext cx="1253377" cy="268786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 bwMode="auto">
          <a:xfrm>
            <a:off x="0" y="5725636"/>
            <a:ext cx="12192000" cy="1132364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" name="MS logo white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343939" y="6145541"/>
            <a:ext cx="1344637" cy="28775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4">
            <a:alphaModFix amt="10000"/>
          </a:blip>
          <a:srcRect t="43378" r="43213" b="10783"/>
          <a:stretch/>
        </p:blipFill>
        <p:spPr>
          <a:xfrm>
            <a:off x="3003565" y="477"/>
            <a:ext cx="9172873" cy="6857523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43147" y="2084187"/>
            <a:ext cx="5552853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43147" y="3878574"/>
            <a:ext cx="5552854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4285916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5826759" cy="8996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0" y="2031817"/>
            <a:ext cx="5826760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02651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5826759" cy="8996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0" y="2041060"/>
            <a:ext cx="5826760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87020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2040141"/>
            <a:ext cx="5826760" cy="2052030"/>
          </a:xfrm>
        </p:spPr>
        <p:txBody>
          <a:bodyPr wrap="square">
            <a:spAutoFit/>
          </a:bodyPr>
          <a:lstStyle>
            <a:lvl1pPr>
              <a:defRPr sz="3921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69240" y="289511"/>
            <a:ext cx="5826759" cy="89966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943128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4.xml"/><Relationship Id="rId18" Type="http://schemas.openxmlformats.org/officeDocument/2006/relationships/slideLayout" Target="../slideLayouts/slideLayout19.xml"/><Relationship Id="rId26" Type="http://schemas.openxmlformats.org/officeDocument/2006/relationships/slideLayout" Target="../slideLayouts/slideLayout27.xml"/><Relationship Id="rId3" Type="http://schemas.openxmlformats.org/officeDocument/2006/relationships/slideLayout" Target="../slideLayouts/slideLayout4.xml"/><Relationship Id="rId21" Type="http://schemas.openxmlformats.org/officeDocument/2006/relationships/slideLayout" Target="../slideLayouts/slideLayout22.xml"/><Relationship Id="rId7" Type="http://schemas.openxmlformats.org/officeDocument/2006/relationships/slideLayout" Target="../slideLayouts/slideLayout8.xml"/><Relationship Id="rId12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8.xml"/><Relationship Id="rId25" Type="http://schemas.openxmlformats.org/officeDocument/2006/relationships/slideLayout" Target="../slideLayouts/slideLayout26.xml"/><Relationship Id="rId2" Type="http://schemas.openxmlformats.org/officeDocument/2006/relationships/slideLayout" Target="../slideLayouts/slideLayout3.xml"/><Relationship Id="rId16" Type="http://schemas.openxmlformats.org/officeDocument/2006/relationships/slideLayout" Target="../slideLayouts/slideLayout17.xml"/><Relationship Id="rId20" Type="http://schemas.openxmlformats.org/officeDocument/2006/relationships/slideLayout" Target="../slideLayouts/slideLayout21.xml"/><Relationship Id="rId29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2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6.xml"/><Relationship Id="rId23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11.xml"/><Relationship Id="rId19" Type="http://schemas.openxmlformats.org/officeDocument/2006/relationships/slideLayout" Target="../slideLayouts/slideLayout20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5.xml"/><Relationship Id="rId22" Type="http://schemas.openxmlformats.org/officeDocument/2006/relationships/slideLayout" Target="../slideLayouts/slideLayout23.xml"/><Relationship Id="rId27" Type="http://schemas.openxmlformats.org/officeDocument/2006/relationships/slideLayout" Target="../slideLayouts/slideLayout2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.xml"/><Relationship Id="rId13" Type="http://schemas.openxmlformats.org/officeDocument/2006/relationships/slideLayout" Target="../slideLayouts/slideLayout42.xml"/><Relationship Id="rId3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6.xml"/><Relationship Id="rId12" Type="http://schemas.openxmlformats.org/officeDocument/2006/relationships/slideLayout" Target="../slideLayouts/slideLayout41.xml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11" Type="http://schemas.openxmlformats.org/officeDocument/2006/relationships/slideLayout" Target="../slideLayouts/slideLayout40.xml"/><Relationship Id="rId5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39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Relationship Id="rId1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12370906" y="-217"/>
            <a:ext cx="935477" cy="5654620"/>
            <a:chOff x="12618967" y="-221"/>
            <a:chExt cx="954235" cy="5767188"/>
          </a:xfrm>
        </p:grpSpPr>
        <p:grpSp>
          <p:nvGrpSpPr>
            <p:cNvPr id="26" name="Group 25"/>
            <p:cNvGrpSpPr/>
            <p:nvPr userDrawn="1"/>
          </p:nvGrpSpPr>
          <p:grpSpPr>
            <a:xfrm rot="5400000">
              <a:off x="11584220" y="1040742"/>
              <a:ext cx="2698730" cy="629236"/>
              <a:chOff x="1584344" y="4543426"/>
              <a:chExt cx="2698730" cy="629236"/>
            </a:xfrm>
          </p:grpSpPr>
          <p:sp>
            <p:nvSpPr>
              <p:cNvPr id="37" name="Rectangle 36"/>
              <p:cNvSpPr/>
              <p:nvPr userDrawn="1"/>
            </p:nvSpPr>
            <p:spPr bwMode="auto">
              <a:xfrm>
                <a:off x="1586734" y="4543428"/>
                <a:ext cx="869930" cy="28976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1410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Oragen</a:t>
                </a:r>
                <a:endParaRPr lang="en-US" sz="49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endParaRPr>
              </a:p>
              <a:p>
                <a:pPr algn="l" defTabSz="91410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49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216 G:59 B:1</a:t>
                </a:r>
                <a:endParaRPr lang="en-US" sz="49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1" name="Rectangle 40"/>
              <p:cNvSpPr/>
              <p:nvPr userDrawn="1"/>
            </p:nvSpPr>
            <p:spPr bwMode="auto">
              <a:xfrm>
                <a:off x="2505456" y="4543427"/>
                <a:ext cx="869930" cy="28976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1410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marL="0" algn="l" defTabSz="91410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R:0 G:120 B:215</a:t>
                </a:r>
              </a:p>
            </p:txBody>
          </p:sp>
          <p:sp>
            <p:nvSpPr>
              <p:cNvPr id="42" name="Rectangle 41"/>
              <p:cNvSpPr/>
              <p:nvPr userDrawn="1"/>
            </p:nvSpPr>
            <p:spPr bwMode="auto">
              <a:xfrm>
                <a:off x="3413144" y="4543426"/>
                <a:ext cx="869930" cy="28976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410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Dark Gray</a:t>
                </a:r>
              </a:p>
              <a:p>
                <a:pPr marL="0" algn="l" defTabSz="91410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R:80 G:80 B:80</a:t>
                </a:r>
              </a:p>
            </p:txBody>
          </p:sp>
          <p:sp>
            <p:nvSpPr>
              <p:cNvPr id="43" name="Rectangle 42"/>
              <p:cNvSpPr/>
              <p:nvPr userDrawn="1"/>
            </p:nvSpPr>
            <p:spPr bwMode="auto">
              <a:xfrm>
                <a:off x="2498744" y="4882896"/>
                <a:ext cx="869930" cy="289766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410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Yellow</a:t>
                </a:r>
              </a:p>
              <a:p>
                <a:pPr marL="0" algn="l" defTabSz="91410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G:185 B:0</a:t>
                </a:r>
              </a:p>
            </p:txBody>
          </p:sp>
          <p:sp>
            <p:nvSpPr>
              <p:cNvPr id="44" name="Rectangle 43"/>
              <p:cNvSpPr/>
              <p:nvPr userDrawn="1"/>
            </p:nvSpPr>
            <p:spPr bwMode="auto">
              <a:xfrm>
                <a:off x="3413144" y="4882895"/>
                <a:ext cx="869930" cy="289766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410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Orange</a:t>
                </a:r>
              </a:p>
              <a:p>
                <a:pPr marL="0" algn="l" defTabSz="91410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G:140 B:0</a:t>
                </a:r>
              </a:p>
            </p:txBody>
          </p:sp>
          <p:sp>
            <p:nvSpPr>
              <p:cNvPr id="45" name="Rectangle 44"/>
              <p:cNvSpPr/>
              <p:nvPr userDrawn="1"/>
            </p:nvSpPr>
            <p:spPr bwMode="auto">
              <a:xfrm>
                <a:off x="1584344" y="4882896"/>
                <a:ext cx="869930" cy="28976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410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algn="l" defTabSz="91410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49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210 G:210 B:210</a:t>
                </a:r>
                <a:endParaRPr lang="en-US" sz="490" dirty="0">
                  <a:gradFill>
                    <a:gsLst>
                      <a:gs pos="37168">
                        <a:srgbClr val="292929"/>
                      </a:gs>
                      <a:gs pos="72000">
                        <a:srgbClr val="292929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28" name="TextBox 27"/>
            <p:cNvSpPr txBox="1"/>
            <p:nvPr userDrawn="1"/>
          </p:nvSpPr>
          <p:spPr>
            <a:xfrm rot="5400000">
              <a:off x="12987813" y="258334"/>
              <a:ext cx="843944" cy="326834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14367" rtl="0" eaLnBrk="1" latinLnBrk="0" hangingPunct="1">
                <a:lnSpc>
                  <a:spcPct val="90000"/>
                </a:lnSpc>
                <a:spcAft>
                  <a:spcPts val="588"/>
                </a:spcAft>
              </a:pPr>
              <a:r>
                <a:rPr lang="en-US" sz="98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Main colors</a:t>
              </a:r>
            </a:p>
          </p:txBody>
        </p:sp>
        <p:sp>
          <p:nvSpPr>
            <p:cNvPr id="32" name="TextBox 31"/>
            <p:cNvSpPr txBox="1"/>
            <p:nvPr userDrawn="1"/>
          </p:nvSpPr>
          <p:spPr>
            <a:xfrm rot="5400000">
              <a:off x="11746691" y="4228746"/>
              <a:ext cx="2647253" cy="326834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14367" rtl="0" eaLnBrk="1" latinLnBrk="0" hangingPunct="1">
                <a:lnSpc>
                  <a:spcPct val="90000"/>
                </a:lnSpc>
                <a:spcAft>
                  <a:spcPts val="588"/>
                </a:spcAft>
              </a:pPr>
              <a:r>
                <a:rPr lang="en-US" sz="98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Secondary colors (use only when necessary)</a:t>
              </a:r>
            </a:p>
          </p:txBody>
        </p:sp>
        <p:sp>
          <p:nvSpPr>
            <p:cNvPr id="22" name="Rectangle 21"/>
            <p:cNvSpPr/>
            <p:nvPr userDrawn="1"/>
          </p:nvSpPr>
          <p:spPr bwMode="auto">
            <a:xfrm rot="5400000">
              <a:off x="12328888" y="5187119"/>
              <a:ext cx="869930" cy="289766"/>
            </a:xfrm>
            <a:prstGeom prst="rect">
              <a:avLst/>
            </a:prstGeom>
            <a:solidFill>
              <a:srgbClr val="A8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141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Red</a:t>
              </a:r>
            </a:p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49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168 G:0 B:0</a:t>
              </a:r>
              <a:endParaRPr lang="en-US" sz="49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" name="Rectangle 22"/>
            <p:cNvSpPr/>
            <p:nvPr userDrawn="1"/>
          </p:nvSpPr>
          <p:spPr bwMode="auto">
            <a:xfrm rot="5400000">
              <a:off x="12328888" y="3353997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141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Light Blue</a:t>
              </a:r>
            </a:p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R:16</a:t>
              </a:r>
              <a:r>
                <a:rPr lang="en-US" sz="49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 G:124 B:16</a:t>
              </a:r>
              <a:endParaRPr lang="en-US" sz="49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" name="Rectangle 23"/>
            <p:cNvSpPr/>
            <p:nvPr userDrawn="1"/>
          </p:nvSpPr>
          <p:spPr bwMode="auto">
            <a:xfrm rot="5400000">
              <a:off x="12328888" y="4272719"/>
              <a:ext cx="869930" cy="289766"/>
            </a:xfrm>
            <a:prstGeom prst="rect">
              <a:avLst/>
            </a:prstGeom>
            <a:solidFill>
              <a:srgbClr val="002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141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Blue</a:t>
              </a:r>
            </a:p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R0 G32 B80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740953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12370906" y="-217"/>
            <a:ext cx="935477" cy="5654619"/>
            <a:chOff x="12618967" y="-221"/>
            <a:chExt cx="954235" cy="5767187"/>
          </a:xfrm>
        </p:grpSpPr>
        <p:grpSp>
          <p:nvGrpSpPr>
            <p:cNvPr id="18" name="Group 17"/>
            <p:cNvGrpSpPr/>
            <p:nvPr userDrawn="1"/>
          </p:nvGrpSpPr>
          <p:grpSpPr>
            <a:xfrm>
              <a:off x="12618967" y="-221"/>
              <a:ext cx="954235" cy="5767187"/>
              <a:chOff x="12618967" y="-221"/>
              <a:chExt cx="954235" cy="5767187"/>
            </a:xfrm>
          </p:grpSpPr>
          <p:grpSp>
            <p:nvGrpSpPr>
              <p:cNvPr id="26" name="Group 25"/>
              <p:cNvGrpSpPr/>
              <p:nvPr userDrawn="1"/>
            </p:nvGrpSpPr>
            <p:grpSpPr>
              <a:xfrm rot="5400000">
                <a:off x="11582059" y="1045293"/>
                <a:ext cx="2703052" cy="629236"/>
                <a:chOff x="1586734" y="4543426"/>
                <a:chExt cx="2703052" cy="629236"/>
              </a:xfrm>
            </p:grpSpPr>
            <p:sp>
              <p:nvSpPr>
                <p:cNvPr id="45" name="Rectangle 44"/>
                <p:cNvSpPr/>
                <p:nvPr userDrawn="1"/>
              </p:nvSpPr>
              <p:spPr bwMode="auto">
                <a:xfrm>
                  <a:off x="1586734" y="4543427"/>
                  <a:ext cx="869930" cy="289766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Blue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G:120 B:215</a:t>
                  </a:r>
                  <a:endParaRPr lang="en-US" sz="49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7" name="Rectangle 36"/>
                <p:cNvSpPr/>
                <p:nvPr userDrawn="1"/>
              </p:nvSpPr>
              <p:spPr bwMode="auto">
                <a:xfrm>
                  <a:off x="3419856" y="4543428"/>
                  <a:ext cx="869930" cy="289766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 dirty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Cyan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dirty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 dirty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G:188 B:242</a:t>
                  </a:r>
                  <a:endParaRPr lang="en-US" sz="490" dirty="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1" name="Rectangle 40"/>
                <p:cNvSpPr/>
                <p:nvPr userDrawn="1"/>
              </p:nvSpPr>
              <p:spPr bwMode="auto">
                <a:xfrm>
                  <a:off x="1586734" y="4882896"/>
                  <a:ext cx="869930" cy="289766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 dirty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Light 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dirty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 dirty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210 G:210 B:210</a:t>
                  </a:r>
                  <a:endParaRPr lang="en-US" sz="490" dirty="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2" name="Rectangle 41"/>
                <p:cNvSpPr/>
                <p:nvPr userDrawn="1"/>
              </p:nvSpPr>
              <p:spPr bwMode="auto">
                <a:xfrm>
                  <a:off x="2505456" y="4543426"/>
                  <a:ext cx="869930" cy="289766"/>
                </a:xfrm>
                <a:prstGeom prst="rect">
                  <a:avLst/>
                </a:prstGeom>
                <a:solidFill>
                  <a:srgbClr val="5C2D9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Purple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R:92</a:t>
                  </a:r>
                  <a:r>
                    <a:rPr lang="en-US" sz="49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G:45 B:145</a:t>
                  </a:r>
                  <a:endParaRPr lang="en-US" sz="49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3" name="Rectangle 42"/>
                <p:cNvSpPr/>
                <p:nvPr userDrawn="1"/>
              </p:nvSpPr>
              <p:spPr bwMode="auto">
                <a:xfrm>
                  <a:off x="3413144" y="4882896"/>
                  <a:ext cx="869930" cy="28976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Dark 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80 G:80 B:80</a:t>
                  </a:r>
                  <a:endParaRPr lang="en-US" sz="49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4" name="Rectangle 43"/>
                <p:cNvSpPr/>
                <p:nvPr userDrawn="1"/>
              </p:nvSpPr>
              <p:spPr bwMode="auto">
                <a:xfrm>
                  <a:off x="2505456" y="4882895"/>
                  <a:ext cx="869930" cy="289766"/>
                </a:xfrm>
                <a:prstGeom prst="rect">
                  <a:avLst/>
                </a:prstGeom>
                <a:solidFill>
                  <a:srgbClr val="73737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115 G:115 B:115</a:t>
                  </a:r>
                  <a:endParaRPr lang="en-US" sz="49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27" name="Group 26"/>
              <p:cNvGrpSpPr/>
              <p:nvPr userDrawn="1"/>
            </p:nvGrpSpPr>
            <p:grpSpPr>
              <a:xfrm rot="5400000">
                <a:off x="10970856" y="3489620"/>
                <a:ext cx="3925458" cy="629233"/>
                <a:chOff x="3254158" y="4203959"/>
                <a:chExt cx="3925458" cy="629233"/>
              </a:xfrm>
            </p:grpSpPr>
            <p:sp>
              <p:nvSpPr>
                <p:cNvPr id="33" name="Rectangle 32"/>
                <p:cNvSpPr/>
                <p:nvPr userDrawn="1"/>
              </p:nvSpPr>
              <p:spPr bwMode="auto">
                <a:xfrm>
                  <a:off x="5395286" y="4543426"/>
                  <a:ext cx="869930" cy="289766"/>
                </a:xfrm>
                <a:prstGeom prst="rect">
                  <a:avLst/>
                </a:prstGeom>
                <a:solidFill>
                  <a:srgbClr val="FFB90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 dirty="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Yellow</a:t>
                  </a:r>
                </a:p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kern="1200" dirty="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R:255 G:185 B:0</a:t>
                  </a:r>
                </a:p>
              </p:txBody>
            </p:sp>
            <p:sp>
              <p:nvSpPr>
                <p:cNvPr id="34" name="Rectangle 33"/>
                <p:cNvSpPr/>
                <p:nvPr userDrawn="1"/>
              </p:nvSpPr>
              <p:spPr bwMode="auto">
                <a:xfrm>
                  <a:off x="6309686" y="4543426"/>
                  <a:ext cx="869930" cy="289766"/>
                </a:xfrm>
                <a:prstGeom prst="rect">
                  <a:avLst/>
                </a:prstGeom>
                <a:solidFill>
                  <a:srgbClr val="D83B0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Orange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216 G:59 B:1</a:t>
                  </a:r>
                </a:p>
              </p:txBody>
            </p:sp>
            <p:sp>
              <p:nvSpPr>
                <p:cNvPr id="35" name="Rectangle 34"/>
                <p:cNvSpPr/>
                <p:nvPr userDrawn="1"/>
              </p:nvSpPr>
              <p:spPr bwMode="auto">
                <a:xfrm>
                  <a:off x="3254158" y="4203959"/>
                  <a:ext cx="869930" cy="289766"/>
                </a:xfrm>
                <a:prstGeom prst="rect">
                  <a:avLst/>
                </a:prstGeom>
                <a:solidFill>
                  <a:srgbClr val="00827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Teal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R:0</a:t>
                  </a:r>
                  <a:r>
                    <a:rPr lang="en-US" sz="49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G:130 B:114</a:t>
                  </a:r>
                  <a:endParaRPr lang="en-US" sz="49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28" name="TextBox 27"/>
              <p:cNvSpPr txBox="1"/>
              <p:nvPr userDrawn="1"/>
            </p:nvSpPr>
            <p:spPr>
              <a:xfrm rot="5400000">
                <a:off x="12987813" y="258334"/>
                <a:ext cx="843944" cy="326834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98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Main colors</a:t>
                </a:r>
              </a:p>
            </p:txBody>
          </p:sp>
          <p:sp>
            <p:nvSpPr>
              <p:cNvPr id="32" name="TextBox 31"/>
              <p:cNvSpPr txBox="1"/>
              <p:nvPr userDrawn="1"/>
            </p:nvSpPr>
            <p:spPr>
              <a:xfrm rot="5400000">
                <a:off x="11746691" y="4228746"/>
                <a:ext cx="2647253" cy="326834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98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Secondary colors (use only when</a:t>
                </a:r>
                <a:r>
                  <a:rPr lang="en-US" sz="980" baseline="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 necessary)</a:t>
                </a:r>
                <a:endParaRPr lang="en-US" sz="98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</p:grpSp>
        <p:sp>
          <p:nvSpPr>
            <p:cNvPr id="19" name="Rectangle 18"/>
            <p:cNvSpPr/>
            <p:nvPr userDrawn="1"/>
          </p:nvSpPr>
          <p:spPr bwMode="auto">
            <a:xfrm rot="5400000">
              <a:off x="12328885" y="3356233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Cyan</a:t>
              </a:r>
            </a:p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490" baseline="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0 G:188 B:242</a:t>
              </a:r>
              <a:endParaRPr lang="en-US" sz="490" dirty="0">
                <a:gradFill>
                  <a:gsLst>
                    <a:gs pos="7965">
                      <a:srgbClr val="000000"/>
                    </a:gs>
                    <a:gs pos="28319">
                      <a:srgbClr val="000000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588953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  <p:sldLayoutId id="2147483695" r:id="rId12"/>
    <p:sldLayoutId id="2147483696" r:id="rId13"/>
    <p:sldLayoutId id="2147483697" r:id="rId14"/>
    <p:sldLayoutId id="2147483698" r:id="rId15"/>
    <p:sldLayoutId id="2147483699" r:id="rId16"/>
    <p:sldLayoutId id="2147483700" r:id="rId17"/>
    <p:sldLayoutId id="2147483701" r:id="rId18"/>
    <p:sldLayoutId id="2147483702" r:id="rId19"/>
    <p:sldLayoutId id="2147483703" r:id="rId20"/>
    <p:sldLayoutId id="2147483704" r:id="rId21"/>
    <p:sldLayoutId id="2147483705" r:id="rId22"/>
    <p:sldLayoutId id="2147483706" r:id="rId23"/>
    <p:sldLayoutId id="2147483707" r:id="rId24"/>
    <p:sldLayoutId id="2147483708" r:id="rId25"/>
    <p:sldLayoutId id="2147483709" r:id="rId26"/>
    <p:sldLayoutId id="2147483710" r:id="rId27"/>
    <p:sldLayoutId id="2147483711" r:id="rId28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04110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emf"/><Relationship Id="rId13" Type="http://schemas.openxmlformats.org/officeDocument/2006/relationships/image" Target="../media/image21.emf"/><Relationship Id="rId18" Type="http://schemas.openxmlformats.org/officeDocument/2006/relationships/image" Target="../media/image26.png"/><Relationship Id="rId3" Type="http://schemas.openxmlformats.org/officeDocument/2006/relationships/image" Target="../media/image12.emf"/><Relationship Id="rId7" Type="http://schemas.openxmlformats.org/officeDocument/2006/relationships/image" Target="../media/image16.emf"/><Relationship Id="rId12" Type="http://schemas.microsoft.com/office/2007/relationships/hdphoto" Target="../media/hdphoto2.wdp"/><Relationship Id="rId17" Type="http://schemas.openxmlformats.org/officeDocument/2006/relationships/image" Target="../media/image25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24.emf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5" Type="http://schemas.openxmlformats.org/officeDocument/2006/relationships/image" Target="../media/image23.emf"/><Relationship Id="rId10" Type="http://schemas.openxmlformats.org/officeDocument/2006/relationships/image" Target="../media/image19.gif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30.jpeg"/><Relationship Id="rId5" Type="http://schemas.openxmlformats.org/officeDocument/2006/relationships/image" Target="../media/image29.png"/><Relationship Id="rId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3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aka.ms/YoDocker" TargetMode="Externa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hyperlink" Target="http://aka.ms/DockerToolsForVSCode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2.xml"/><Relationship Id="rId4" Type="http://schemas.openxmlformats.org/officeDocument/2006/relationships/hyperlink" Target="http://map.buildazure.com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Containerized workflow</a:t>
            </a:r>
          </a:p>
        </p:txBody>
      </p:sp>
      <p:sp>
        <p:nvSpPr>
          <p:cNvPr id="351" name="Right Arrow 5"/>
          <p:cNvSpPr/>
          <p:nvPr/>
        </p:nvSpPr>
        <p:spPr>
          <a:xfrm>
            <a:off x="866971" y="1680590"/>
            <a:ext cx="2622251" cy="925351"/>
          </a:xfrm>
          <a:prstGeom prst="rightArrow">
            <a:avLst>
              <a:gd name="adj1" fmla="val 50000"/>
              <a:gd name="adj2" fmla="val 73537"/>
            </a:avLst>
          </a:prstGeom>
          <a:solidFill>
            <a:schemeClr val="accent5"/>
          </a:solidFill>
          <a:ln w="1079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89581" tIns="89581" rIns="89581" bIns="89581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 defTabSz="878559">
              <a:lnSpc>
                <a:spcPct val="90000"/>
              </a:lnSpc>
              <a:defRPr/>
            </a:pPr>
            <a:endParaRPr lang="en-US" sz="1077" kern="0" dirty="0">
              <a:solidFill>
                <a:sysClr val="windowText" lastClr="000000"/>
              </a:solidFill>
              <a:latin typeface="Segoe UI"/>
            </a:endParaRPr>
          </a:p>
        </p:txBody>
      </p:sp>
      <p:pic>
        <p:nvPicPr>
          <p:cNvPr id="352" name="Picture 351"/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0078D7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1455589" y="1795877"/>
            <a:ext cx="588013" cy="613212"/>
          </a:xfrm>
          <a:prstGeom prst="rect">
            <a:avLst/>
          </a:prstGeom>
        </p:spPr>
      </p:pic>
      <p:cxnSp>
        <p:nvCxnSpPr>
          <p:cNvPr id="353" name="Straight Arrow Connector 352"/>
          <p:cNvCxnSpPr>
            <a:cxnSpLocks/>
          </p:cNvCxnSpPr>
          <p:nvPr/>
        </p:nvCxnSpPr>
        <p:spPr>
          <a:xfrm>
            <a:off x="4125518" y="2792861"/>
            <a:ext cx="771527" cy="656710"/>
          </a:xfrm>
          <a:prstGeom prst="straightConnector1">
            <a:avLst/>
          </a:prstGeom>
          <a:noFill/>
          <a:ln w="76200" cap="flat" cmpd="sng" algn="ctr">
            <a:solidFill>
              <a:schemeClr val="accent5"/>
            </a:solidFill>
            <a:prstDash val="solid"/>
            <a:headEnd type="triangle" w="med" len="lg"/>
            <a:tailEnd type="triangle" w="med" len="lg"/>
          </a:ln>
          <a:effectLst/>
        </p:spPr>
      </p:cxnSp>
      <p:grpSp>
        <p:nvGrpSpPr>
          <p:cNvPr id="354" name="Group 353"/>
          <p:cNvGrpSpPr/>
          <p:nvPr/>
        </p:nvGrpSpPr>
        <p:grpSpPr>
          <a:xfrm>
            <a:off x="3610630" y="2525921"/>
            <a:ext cx="521869" cy="305216"/>
            <a:chOff x="4227749" y="3121751"/>
            <a:chExt cx="532409" cy="311380"/>
          </a:xfrm>
        </p:grpSpPr>
        <p:grpSp>
          <p:nvGrpSpPr>
            <p:cNvPr id="355" name="Group 354"/>
            <p:cNvGrpSpPr>
              <a:grpSpLocks noChangeAspect="1"/>
            </p:cNvGrpSpPr>
            <p:nvPr/>
          </p:nvGrpSpPr>
          <p:grpSpPr>
            <a:xfrm>
              <a:off x="4227749" y="3180454"/>
              <a:ext cx="450741" cy="252677"/>
              <a:chOff x="3523102" y="1791568"/>
              <a:chExt cx="6746733" cy="3782104"/>
            </a:xfrm>
            <a:solidFill>
              <a:srgbClr val="002060"/>
            </a:solidFill>
          </p:grpSpPr>
          <p:sp>
            <p:nvSpPr>
              <p:cNvPr id="357" name="Rectangle 356"/>
              <p:cNvSpPr/>
              <p:nvPr/>
            </p:nvSpPr>
            <p:spPr>
              <a:xfrm>
                <a:off x="3757139" y="2148421"/>
                <a:ext cx="6278658" cy="3068399"/>
              </a:xfrm>
              <a:prstGeom prst="rect">
                <a:avLst/>
              </a:prstGeom>
              <a:grpFill/>
              <a:ln w="1079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194923">
                  <a:lnSpc>
                    <a:spcPct val="90000"/>
                  </a:lnSpc>
                  <a:defRPr/>
                </a:pPr>
                <a:endParaRPr lang="en-US" sz="1729" kern="0" dirty="0">
                  <a:solidFill>
                    <a:sysClr val="windowText" lastClr="000000"/>
                  </a:solidFill>
                  <a:latin typeface="Calibri" panose="020F0502020204030204"/>
                </a:endParaRPr>
              </a:p>
            </p:txBody>
          </p:sp>
          <p:sp>
            <p:nvSpPr>
              <p:cNvPr id="358" name="Freeform 73"/>
              <p:cNvSpPr/>
              <p:nvPr/>
            </p:nvSpPr>
            <p:spPr>
              <a:xfrm>
                <a:off x="3523102" y="1791568"/>
                <a:ext cx="553907" cy="3782104"/>
              </a:xfrm>
              <a:custGeom>
                <a:avLst/>
                <a:gdLst>
                  <a:gd name="connsiteX0" fmla="*/ 104335 w 553907"/>
                  <a:gd name="connsiteY0" fmla="*/ 0 h 3782104"/>
                  <a:gd name="connsiteX1" fmla="*/ 553907 w 553907"/>
                  <a:gd name="connsiteY1" fmla="*/ 0 h 3782104"/>
                  <a:gd name="connsiteX2" fmla="*/ 553907 w 553907"/>
                  <a:gd name="connsiteY2" fmla="*/ 285720 h 3782104"/>
                  <a:gd name="connsiteX3" fmla="*/ 156511 w 553907"/>
                  <a:gd name="connsiteY3" fmla="*/ 285720 h 3782104"/>
                  <a:gd name="connsiteX4" fmla="*/ 156511 w 553907"/>
                  <a:gd name="connsiteY4" fmla="*/ 3496384 h 3782104"/>
                  <a:gd name="connsiteX5" fmla="*/ 553907 w 553907"/>
                  <a:gd name="connsiteY5" fmla="*/ 3496384 h 3782104"/>
                  <a:gd name="connsiteX6" fmla="*/ 553907 w 553907"/>
                  <a:gd name="connsiteY6" fmla="*/ 3782104 h 3782104"/>
                  <a:gd name="connsiteX7" fmla="*/ 104335 w 553907"/>
                  <a:gd name="connsiteY7" fmla="*/ 3782104 h 3782104"/>
                  <a:gd name="connsiteX8" fmla="*/ 104335 w 553907"/>
                  <a:gd name="connsiteY8" fmla="*/ 3610684 h 3782104"/>
                  <a:gd name="connsiteX9" fmla="*/ 0 w 553907"/>
                  <a:gd name="connsiteY9" fmla="*/ 3610684 h 3782104"/>
                  <a:gd name="connsiteX10" fmla="*/ 0 w 553907"/>
                  <a:gd name="connsiteY10" fmla="*/ 175571 h 3782104"/>
                  <a:gd name="connsiteX11" fmla="*/ 104335 w 553907"/>
                  <a:gd name="connsiteY11" fmla="*/ 175571 h 37821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53907" h="3782104">
                    <a:moveTo>
                      <a:pt x="104335" y="0"/>
                    </a:moveTo>
                    <a:lnTo>
                      <a:pt x="553907" y="0"/>
                    </a:lnTo>
                    <a:lnTo>
                      <a:pt x="553907" y="285720"/>
                    </a:lnTo>
                    <a:lnTo>
                      <a:pt x="156511" y="285720"/>
                    </a:lnTo>
                    <a:lnTo>
                      <a:pt x="156511" y="3496384"/>
                    </a:lnTo>
                    <a:lnTo>
                      <a:pt x="553907" y="3496384"/>
                    </a:lnTo>
                    <a:lnTo>
                      <a:pt x="553907" y="3782104"/>
                    </a:lnTo>
                    <a:lnTo>
                      <a:pt x="104335" y="3782104"/>
                    </a:lnTo>
                    <a:lnTo>
                      <a:pt x="104335" y="3610684"/>
                    </a:lnTo>
                    <a:lnTo>
                      <a:pt x="0" y="3610684"/>
                    </a:lnTo>
                    <a:lnTo>
                      <a:pt x="0" y="175571"/>
                    </a:lnTo>
                    <a:lnTo>
                      <a:pt x="104335" y="175571"/>
                    </a:lnTo>
                    <a:close/>
                  </a:path>
                </a:pathLst>
              </a:custGeom>
              <a:grpFill/>
              <a:ln w="1079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194923">
                  <a:lnSpc>
                    <a:spcPct val="90000"/>
                  </a:lnSpc>
                  <a:defRPr/>
                </a:pPr>
                <a:endParaRPr lang="en-US" sz="1729" kern="0" dirty="0">
                  <a:solidFill>
                    <a:sysClr val="windowText" lastClr="000000"/>
                  </a:solidFill>
                  <a:latin typeface="Calibri" panose="020F0502020204030204"/>
                </a:endParaRPr>
              </a:p>
            </p:txBody>
          </p:sp>
          <p:sp>
            <p:nvSpPr>
              <p:cNvPr id="359" name="Freeform 74"/>
              <p:cNvSpPr/>
              <p:nvPr/>
            </p:nvSpPr>
            <p:spPr>
              <a:xfrm flipH="1">
                <a:off x="9715928" y="1791568"/>
                <a:ext cx="553907" cy="3782104"/>
              </a:xfrm>
              <a:custGeom>
                <a:avLst/>
                <a:gdLst>
                  <a:gd name="connsiteX0" fmla="*/ 104335 w 553907"/>
                  <a:gd name="connsiteY0" fmla="*/ 0 h 3782104"/>
                  <a:gd name="connsiteX1" fmla="*/ 553907 w 553907"/>
                  <a:gd name="connsiteY1" fmla="*/ 0 h 3782104"/>
                  <a:gd name="connsiteX2" fmla="*/ 553907 w 553907"/>
                  <a:gd name="connsiteY2" fmla="*/ 285720 h 3782104"/>
                  <a:gd name="connsiteX3" fmla="*/ 156511 w 553907"/>
                  <a:gd name="connsiteY3" fmla="*/ 285720 h 3782104"/>
                  <a:gd name="connsiteX4" fmla="*/ 156511 w 553907"/>
                  <a:gd name="connsiteY4" fmla="*/ 3496384 h 3782104"/>
                  <a:gd name="connsiteX5" fmla="*/ 553907 w 553907"/>
                  <a:gd name="connsiteY5" fmla="*/ 3496384 h 3782104"/>
                  <a:gd name="connsiteX6" fmla="*/ 553907 w 553907"/>
                  <a:gd name="connsiteY6" fmla="*/ 3782104 h 3782104"/>
                  <a:gd name="connsiteX7" fmla="*/ 104335 w 553907"/>
                  <a:gd name="connsiteY7" fmla="*/ 3782104 h 3782104"/>
                  <a:gd name="connsiteX8" fmla="*/ 104335 w 553907"/>
                  <a:gd name="connsiteY8" fmla="*/ 3610684 h 3782104"/>
                  <a:gd name="connsiteX9" fmla="*/ 0 w 553907"/>
                  <a:gd name="connsiteY9" fmla="*/ 3610684 h 3782104"/>
                  <a:gd name="connsiteX10" fmla="*/ 0 w 553907"/>
                  <a:gd name="connsiteY10" fmla="*/ 175571 h 3782104"/>
                  <a:gd name="connsiteX11" fmla="*/ 104335 w 553907"/>
                  <a:gd name="connsiteY11" fmla="*/ 175571 h 37821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53907" h="3782104">
                    <a:moveTo>
                      <a:pt x="104335" y="0"/>
                    </a:moveTo>
                    <a:lnTo>
                      <a:pt x="553907" y="0"/>
                    </a:lnTo>
                    <a:lnTo>
                      <a:pt x="553907" y="285720"/>
                    </a:lnTo>
                    <a:lnTo>
                      <a:pt x="156511" y="285720"/>
                    </a:lnTo>
                    <a:lnTo>
                      <a:pt x="156511" y="3496384"/>
                    </a:lnTo>
                    <a:lnTo>
                      <a:pt x="553907" y="3496384"/>
                    </a:lnTo>
                    <a:lnTo>
                      <a:pt x="553907" y="3782104"/>
                    </a:lnTo>
                    <a:lnTo>
                      <a:pt x="104335" y="3782104"/>
                    </a:lnTo>
                    <a:lnTo>
                      <a:pt x="104335" y="3610684"/>
                    </a:lnTo>
                    <a:lnTo>
                      <a:pt x="0" y="3610684"/>
                    </a:lnTo>
                    <a:lnTo>
                      <a:pt x="0" y="175571"/>
                    </a:lnTo>
                    <a:lnTo>
                      <a:pt x="104335" y="175571"/>
                    </a:lnTo>
                    <a:close/>
                  </a:path>
                </a:pathLst>
              </a:custGeom>
              <a:grpFill/>
              <a:ln w="1079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194923">
                  <a:lnSpc>
                    <a:spcPct val="90000"/>
                  </a:lnSpc>
                  <a:defRPr/>
                </a:pPr>
                <a:endParaRPr lang="en-US" sz="1729" kern="0" dirty="0">
                  <a:solidFill>
                    <a:sysClr val="windowText" lastClr="000000"/>
                  </a:solidFill>
                  <a:latin typeface="Calibri" panose="020F0502020204030204"/>
                </a:endParaRPr>
              </a:p>
            </p:txBody>
          </p:sp>
        </p:grpSp>
        <p:pic>
          <p:nvPicPr>
            <p:cNvPr id="356" name="Picture 35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71287" y="3121751"/>
              <a:ext cx="488871" cy="273622"/>
            </a:xfrm>
            <a:prstGeom prst="rect">
              <a:avLst/>
            </a:prstGeom>
          </p:spPr>
        </p:pic>
      </p:grpSp>
      <p:sp>
        <p:nvSpPr>
          <p:cNvPr id="360" name="Right Arrow 5"/>
          <p:cNvSpPr/>
          <p:nvPr/>
        </p:nvSpPr>
        <p:spPr>
          <a:xfrm>
            <a:off x="2970220" y="1680590"/>
            <a:ext cx="2622251" cy="925351"/>
          </a:xfrm>
          <a:prstGeom prst="rightArrow">
            <a:avLst>
              <a:gd name="adj1" fmla="val 50000"/>
              <a:gd name="adj2" fmla="val 73537"/>
            </a:avLst>
          </a:prstGeom>
          <a:solidFill>
            <a:schemeClr val="accent5"/>
          </a:solidFill>
          <a:ln w="1079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89581" tIns="89581" rIns="89581" bIns="89581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 defTabSz="878559">
              <a:lnSpc>
                <a:spcPct val="90000"/>
              </a:lnSpc>
              <a:defRPr/>
            </a:pPr>
            <a:endParaRPr lang="en-US" sz="1077" kern="0" dirty="0">
              <a:solidFill>
                <a:sysClr val="windowText" lastClr="000000"/>
              </a:solidFill>
              <a:latin typeface="Segoe UI"/>
            </a:endParaRPr>
          </a:p>
        </p:txBody>
      </p:sp>
      <p:grpSp>
        <p:nvGrpSpPr>
          <p:cNvPr id="361" name="Group 360"/>
          <p:cNvGrpSpPr/>
          <p:nvPr/>
        </p:nvGrpSpPr>
        <p:grpSpPr>
          <a:xfrm>
            <a:off x="2723747" y="1423785"/>
            <a:ext cx="1454326" cy="1458534"/>
            <a:chOff x="2777875" y="1451550"/>
            <a:chExt cx="1483698" cy="1487994"/>
          </a:xfrm>
        </p:grpSpPr>
        <p:sp>
          <p:nvSpPr>
            <p:cNvPr id="362" name="Rounded Rectangle 12"/>
            <p:cNvSpPr/>
            <p:nvPr/>
          </p:nvSpPr>
          <p:spPr>
            <a:xfrm>
              <a:off x="2777875" y="1461030"/>
              <a:ext cx="1483698" cy="1478514"/>
            </a:xfrm>
            <a:prstGeom prst="roundRect">
              <a:avLst>
                <a:gd name="adj" fmla="val 5783"/>
              </a:avLst>
            </a:prstGeom>
            <a:solidFill>
              <a:schemeClr val="tx1"/>
            </a:solidFill>
            <a:ln w="28575" cap="flat" cmpd="sng" algn="ctr">
              <a:solidFill>
                <a:srgbClr val="FFFFFF">
                  <a:lumMod val="75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89581" tIns="89581" rIns="89581" bIns="89581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878559">
                <a:lnSpc>
                  <a:spcPct val="90000"/>
                </a:lnSpc>
                <a:defRPr/>
              </a:pPr>
              <a:endParaRPr lang="en-US" sz="1077" kern="0" dirty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363" name="TextBox 362"/>
            <p:cNvSpPr txBox="1"/>
            <p:nvPr/>
          </p:nvSpPr>
          <p:spPr>
            <a:xfrm>
              <a:off x="2825969" y="1794022"/>
              <a:ext cx="1387510" cy="899200"/>
            </a:xfrm>
            <a:prstGeom prst="rect">
              <a:avLst/>
            </a:prstGeom>
          </p:spPr>
          <p:txBody>
            <a:bodyPr vert="horz" wrap="square" lIns="89581" tIns="89581" rIns="89581" bIns="89581" rtlCol="0" anchor="t">
              <a:noAutofit/>
            </a:bodyPr>
            <a:lstStyle/>
            <a:p>
              <a:pPr marL="228567" indent="-228567" algn="ctr" defTabSz="878559">
                <a:lnSpc>
                  <a:spcPct val="90000"/>
                </a:lnSpc>
                <a:defRPr/>
              </a:pPr>
              <a:r>
                <a:rPr lang="en-US" sz="1567" kern="0" dirty="0">
                  <a:gradFill>
                    <a:gsLst>
                      <a:gs pos="53804">
                        <a:srgbClr val="FFFFFF"/>
                      </a:gs>
                      <a:gs pos="72000">
                        <a:srgbClr val="FFFFFF"/>
                      </a:gs>
                    </a:gsLst>
                  </a:gradFill>
                  <a:latin typeface="Segoe UI"/>
                  <a:ea typeface="Segoe UI" panose="020B0502040204020203" pitchFamily="34" charset="0"/>
                  <a:cs typeface="Segoe UI" panose="020B0502040204020203" pitchFamily="34" charset="0"/>
                </a:rPr>
                <a:t>Build/CI,</a:t>
              </a:r>
            </a:p>
            <a:p>
              <a:pPr marL="228567" indent="-228567" algn="ctr" defTabSz="878559">
                <a:lnSpc>
                  <a:spcPct val="90000"/>
                </a:lnSpc>
                <a:defRPr/>
              </a:pPr>
              <a:r>
                <a:rPr lang="en-US" sz="1567" kern="0" dirty="0">
                  <a:gradFill>
                    <a:gsLst>
                      <a:gs pos="53804">
                        <a:srgbClr val="FFFFFF"/>
                      </a:gs>
                      <a:gs pos="72000">
                        <a:srgbClr val="FFFFFF"/>
                      </a:gs>
                    </a:gsLst>
                  </a:gradFill>
                  <a:latin typeface="Segoe UI"/>
                  <a:ea typeface="Segoe UI" panose="020B0502040204020203" pitchFamily="34" charset="0"/>
                  <a:cs typeface="Segoe UI" panose="020B0502040204020203" pitchFamily="34" charset="0"/>
                </a:rPr>
                <a:t>Integrate,</a:t>
              </a:r>
            </a:p>
            <a:p>
              <a:pPr marL="228567" indent="-228567" algn="ctr" defTabSz="878559">
                <a:lnSpc>
                  <a:spcPct val="90000"/>
                </a:lnSpc>
                <a:defRPr/>
              </a:pPr>
              <a:r>
                <a:rPr lang="en-US" sz="1567" kern="0" dirty="0">
                  <a:gradFill>
                    <a:gsLst>
                      <a:gs pos="53804">
                        <a:srgbClr val="FFFFFF"/>
                      </a:gs>
                      <a:gs pos="72000">
                        <a:srgbClr val="FFFFFF"/>
                      </a:gs>
                    </a:gsLst>
                  </a:gradFill>
                  <a:latin typeface="Segoe UI"/>
                  <a:ea typeface="Segoe UI" panose="020B0502040204020203" pitchFamily="34" charset="0"/>
                  <a:cs typeface="Segoe UI" panose="020B0502040204020203" pitchFamily="34" charset="0"/>
                </a:rPr>
                <a:t>Test</a:t>
              </a:r>
            </a:p>
          </p:txBody>
        </p:sp>
        <p:sp>
          <p:nvSpPr>
            <p:cNvPr id="364" name="TextBox 363"/>
            <p:cNvSpPr txBox="1"/>
            <p:nvPr/>
          </p:nvSpPr>
          <p:spPr>
            <a:xfrm>
              <a:off x="3081795" y="1451550"/>
              <a:ext cx="967141" cy="390626"/>
            </a:xfrm>
            <a:prstGeom prst="rect">
              <a:avLst/>
            </a:prstGeom>
          </p:spPr>
          <p:txBody>
            <a:bodyPr vert="horz" wrap="square" lIns="89581" tIns="89581" rIns="89581" bIns="89581" rtlCol="0" anchor="t">
              <a:noAutofit/>
            </a:bodyPr>
            <a:lstStyle/>
            <a:p>
              <a:pPr marL="228567" indent="-228567" algn="ctr" defTabSz="878559">
                <a:lnSpc>
                  <a:spcPct val="90000"/>
                </a:lnSpc>
                <a:defRPr/>
              </a:pPr>
              <a:r>
                <a:rPr lang="en-US" sz="1961" b="1" kern="0" dirty="0">
                  <a:gradFill>
                    <a:gsLst>
                      <a:gs pos="53804">
                        <a:srgbClr val="FFFFFF"/>
                      </a:gs>
                      <a:gs pos="72000">
                        <a:srgbClr val="FFFFFF"/>
                      </a:gs>
                    </a:gsLst>
                  </a:gradFill>
                  <a:latin typeface="Segoe UI"/>
                  <a:ea typeface="Segoe UI" panose="020B0502040204020203" pitchFamily="34" charset="0"/>
                  <a:cs typeface="Segoe UI" panose="020B0502040204020203" pitchFamily="34" charset="0"/>
                </a:rPr>
                <a:t>3.</a:t>
              </a:r>
            </a:p>
          </p:txBody>
        </p:sp>
      </p:grpSp>
      <p:sp>
        <p:nvSpPr>
          <p:cNvPr id="366" name="Right Arrow 5"/>
          <p:cNvSpPr/>
          <p:nvPr/>
        </p:nvSpPr>
        <p:spPr>
          <a:xfrm rot="16200000">
            <a:off x="371287" y="3294950"/>
            <a:ext cx="1876197" cy="925351"/>
          </a:xfrm>
          <a:prstGeom prst="rightArrow">
            <a:avLst>
              <a:gd name="adj1" fmla="val 50000"/>
              <a:gd name="adj2" fmla="val 73537"/>
            </a:avLst>
          </a:prstGeom>
          <a:solidFill>
            <a:schemeClr val="accent5"/>
          </a:solidFill>
          <a:ln w="1079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89581" tIns="89581" rIns="89581" bIns="89581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 defTabSz="878559">
              <a:lnSpc>
                <a:spcPct val="90000"/>
              </a:lnSpc>
              <a:defRPr/>
            </a:pPr>
            <a:endParaRPr lang="en-US" sz="1077" kern="0" dirty="0">
              <a:solidFill>
                <a:sysClr val="windowText" lastClr="000000"/>
              </a:solidFill>
              <a:latin typeface="Segoe UI"/>
            </a:endParaRPr>
          </a:p>
        </p:txBody>
      </p:sp>
      <p:pic>
        <p:nvPicPr>
          <p:cNvPr id="367" name="Picture 366"/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0078D7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1059703" y="4710826"/>
            <a:ext cx="588013" cy="613212"/>
          </a:xfrm>
          <a:prstGeom prst="rect">
            <a:avLst/>
          </a:prstGeom>
        </p:spPr>
      </p:pic>
      <p:grpSp>
        <p:nvGrpSpPr>
          <p:cNvPr id="368" name="Group 367"/>
          <p:cNvGrpSpPr/>
          <p:nvPr/>
        </p:nvGrpSpPr>
        <p:grpSpPr>
          <a:xfrm>
            <a:off x="295189" y="4687238"/>
            <a:ext cx="2522842" cy="1751381"/>
            <a:chOff x="300269" y="4780912"/>
            <a:chExt cx="2573794" cy="1786754"/>
          </a:xfrm>
        </p:grpSpPr>
        <p:sp>
          <p:nvSpPr>
            <p:cNvPr id="369" name="Rounded Rectangle 11"/>
            <p:cNvSpPr/>
            <p:nvPr/>
          </p:nvSpPr>
          <p:spPr>
            <a:xfrm>
              <a:off x="300269" y="4780912"/>
              <a:ext cx="2573794" cy="1786754"/>
            </a:xfrm>
            <a:prstGeom prst="roundRect">
              <a:avLst>
                <a:gd name="adj" fmla="val 5783"/>
              </a:avLst>
            </a:prstGeom>
            <a:solidFill>
              <a:schemeClr val="tx1"/>
            </a:solidFill>
            <a:ln w="28575" cap="flat" cmpd="sng" algn="ctr">
              <a:solidFill>
                <a:srgbClr val="FFFFFF">
                  <a:lumMod val="75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89581" tIns="89581" rIns="89581" bIns="89581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878559">
                <a:lnSpc>
                  <a:spcPct val="90000"/>
                </a:lnSpc>
                <a:defRPr/>
              </a:pPr>
              <a:endParaRPr lang="en-US" sz="1077" kern="0" dirty="0">
                <a:solidFill>
                  <a:sysClr val="windowText" lastClr="000000"/>
                </a:solidFill>
                <a:latin typeface="Segoe UI"/>
              </a:endParaRPr>
            </a:p>
          </p:txBody>
        </p:sp>
        <p:grpSp>
          <p:nvGrpSpPr>
            <p:cNvPr id="370" name="Group 369"/>
            <p:cNvGrpSpPr/>
            <p:nvPr/>
          </p:nvGrpSpPr>
          <p:grpSpPr>
            <a:xfrm>
              <a:off x="1756065" y="5902498"/>
              <a:ext cx="658373" cy="378242"/>
              <a:chOff x="2195243" y="5902498"/>
              <a:chExt cx="658373" cy="378242"/>
            </a:xfrm>
          </p:grpSpPr>
          <p:sp>
            <p:nvSpPr>
              <p:cNvPr id="382" name="Rectangle 30"/>
              <p:cNvSpPr>
                <a:spLocks noChangeArrowheads="1"/>
              </p:cNvSpPr>
              <p:nvPr/>
            </p:nvSpPr>
            <p:spPr bwMode="auto">
              <a:xfrm>
                <a:off x="2273989" y="5902498"/>
                <a:ext cx="509916" cy="345968"/>
              </a:xfrm>
              <a:prstGeom prst="rect">
                <a:avLst/>
              </a:prstGeom>
              <a:solidFill>
                <a:srgbClr val="9F9F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pPr defTabSz="896214">
                  <a:lnSpc>
                    <a:spcPct val="90000"/>
                  </a:lnSpc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Calibri" panose="020F0502020204030204"/>
                </a:endParaRPr>
              </a:p>
            </p:txBody>
          </p:sp>
          <p:sp>
            <p:nvSpPr>
              <p:cNvPr id="383" name="Oval 31"/>
              <p:cNvSpPr>
                <a:spLocks noChangeArrowheads="1"/>
              </p:cNvSpPr>
              <p:nvPr/>
            </p:nvSpPr>
            <p:spPr bwMode="auto">
              <a:xfrm>
                <a:off x="2524429" y="5910244"/>
                <a:ext cx="9036" cy="9037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pPr defTabSz="896214">
                  <a:lnSpc>
                    <a:spcPct val="90000"/>
                  </a:lnSpc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Calibri" panose="020F0502020204030204"/>
                </a:endParaRPr>
              </a:p>
            </p:txBody>
          </p:sp>
          <p:sp>
            <p:nvSpPr>
              <p:cNvPr id="384" name="Rectangle 32"/>
              <p:cNvSpPr>
                <a:spLocks noChangeArrowheads="1"/>
              </p:cNvSpPr>
              <p:nvPr/>
            </p:nvSpPr>
            <p:spPr bwMode="auto">
              <a:xfrm>
                <a:off x="2292062" y="5929607"/>
                <a:ext cx="475061" cy="304659"/>
              </a:xfrm>
              <a:prstGeom prst="rect">
                <a:avLst/>
              </a:prstGeom>
              <a:solidFill>
                <a:srgbClr val="0075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pPr defTabSz="896214">
                  <a:lnSpc>
                    <a:spcPct val="90000"/>
                  </a:lnSpc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Calibri" panose="020F0502020204030204"/>
                </a:endParaRPr>
              </a:p>
            </p:txBody>
          </p:sp>
          <p:sp>
            <p:nvSpPr>
              <p:cNvPr id="385" name="Freeform 33"/>
              <p:cNvSpPr>
                <a:spLocks/>
              </p:cNvSpPr>
              <p:nvPr/>
            </p:nvSpPr>
            <p:spPr bwMode="auto">
              <a:xfrm>
                <a:off x="2195243" y="6254921"/>
                <a:ext cx="658373" cy="25819"/>
              </a:xfrm>
              <a:custGeom>
                <a:avLst/>
                <a:gdLst>
                  <a:gd name="T0" fmla="*/ 0 w 449"/>
                  <a:gd name="T1" fmla="*/ 0 h 18"/>
                  <a:gd name="T2" fmla="*/ 0 w 449"/>
                  <a:gd name="T3" fmla="*/ 1 h 18"/>
                  <a:gd name="T4" fmla="*/ 17 w 449"/>
                  <a:gd name="T5" fmla="*/ 18 h 18"/>
                  <a:gd name="T6" fmla="*/ 433 w 449"/>
                  <a:gd name="T7" fmla="*/ 18 h 18"/>
                  <a:gd name="T8" fmla="*/ 449 w 449"/>
                  <a:gd name="T9" fmla="*/ 1 h 18"/>
                  <a:gd name="T10" fmla="*/ 449 w 449"/>
                  <a:gd name="T11" fmla="*/ 0 h 18"/>
                  <a:gd name="T12" fmla="*/ 0 w 449"/>
                  <a:gd name="T13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49" h="18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0"/>
                      <a:pt x="8" y="18"/>
                      <a:pt x="17" y="18"/>
                    </a:cubicBezTo>
                    <a:cubicBezTo>
                      <a:pt x="433" y="18"/>
                      <a:pt x="433" y="18"/>
                      <a:pt x="433" y="18"/>
                    </a:cubicBezTo>
                    <a:cubicBezTo>
                      <a:pt x="442" y="18"/>
                      <a:pt x="449" y="10"/>
                      <a:pt x="449" y="1"/>
                    </a:cubicBezTo>
                    <a:cubicBezTo>
                      <a:pt x="449" y="0"/>
                      <a:pt x="449" y="0"/>
                      <a:pt x="449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E7E7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pPr defTabSz="896214">
                  <a:lnSpc>
                    <a:spcPct val="90000"/>
                  </a:lnSpc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Calibri" panose="020F0502020204030204"/>
                </a:endParaRPr>
              </a:p>
            </p:txBody>
          </p:sp>
          <p:sp>
            <p:nvSpPr>
              <p:cNvPr id="386" name="Freeform 38"/>
              <p:cNvSpPr>
                <a:spLocks/>
              </p:cNvSpPr>
              <p:nvPr/>
            </p:nvSpPr>
            <p:spPr bwMode="auto">
              <a:xfrm>
                <a:off x="2440519" y="6016100"/>
                <a:ext cx="171693" cy="153621"/>
              </a:xfrm>
              <a:custGeom>
                <a:avLst/>
                <a:gdLst>
                  <a:gd name="T0" fmla="*/ 99 w 117"/>
                  <a:gd name="T1" fmla="*/ 40 h 105"/>
                  <a:gd name="T2" fmla="*/ 114 w 117"/>
                  <a:gd name="T3" fmla="*/ 14 h 105"/>
                  <a:gd name="T4" fmla="*/ 89 w 117"/>
                  <a:gd name="T5" fmla="*/ 1 h 105"/>
                  <a:gd name="T6" fmla="*/ 63 w 117"/>
                  <a:gd name="T7" fmla="*/ 7 h 105"/>
                  <a:gd name="T8" fmla="*/ 40 w 117"/>
                  <a:gd name="T9" fmla="*/ 1 h 105"/>
                  <a:gd name="T10" fmla="*/ 12 w 117"/>
                  <a:gd name="T11" fmla="*/ 18 h 105"/>
                  <a:gd name="T12" fmla="*/ 20 w 117"/>
                  <a:gd name="T13" fmla="*/ 87 h 105"/>
                  <a:gd name="T14" fmla="*/ 42 w 117"/>
                  <a:gd name="T15" fmla="*/ 105 h 105"/>
                  <a:gd name="T16" fmla="*/ 64 w 117"/>
                  <a:gd name="T17" fmla="*/ 99 h 105"/>
                  <a:gd name="T18" fmla="*/ 87 w 117"/>
                  <a:gd name="T19" fmla="*/ 104 h 105"/>
                  <a:gd name="T20" fmla="*/ 108 w 117"/>
                  <a:gd name="T21" fmla="*/ 88 h 105"/>
                  <a:gd name="T22" fmla="*/ 117 w 117"/>
                  <a:gd name="T23" fmla="*/ 68 h 105"/>
                  <a:gd name="T24" fmla="*/ 99 w 117"/>
                  <a:gd name="T25" fmla="*/ 40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7" h="105">
                    <a:moveTo>
                      <a:pt x="99" y="40"/>
                    </a:moveTo>
                    <a:cubicBezTo>
                      <a:pt x="99" y="23"/>
                      <a:pt x="113" y="15"/>
                      <a:pt x="114" y="14"/>
                    </a:cubicBezTo>
                    <a:cubicBezTo>
                      <a:pt x="106" y="3"/>
                      <a:pt x="93" y="1"/>
                      <a:pt x="89" y="1"/>
                    </a:cubicBezTo>
                    <a:cubicBezTo>
                      <a:pt x="78" y="0"/>
                      <a:pt x="68" y="7"/>
                      <a:pt x="63" y="7"/>
                    </a:cubicBezTo>
                    <a:cubicBezTo>
                      <a:pt x="57" y="7"/>
                      <a:pt x="49" y="1"/>
                      <a:pt x="40" y="1"/>
                    </a:cubicBezTo>
                    <a:cubicBezTo>
                      <a:pt x="28" y="1"/>
                      <a:pt x="18" y="8"/>
                      <a:pt x="12" y="18"/>
                    </a:cubicBezTo>
                    <a:cubicBezTo>
                      <a:pt x="0" y="39"/>
                      <a:pt x="9" y="70"/>
                      <a:pt x="20" y="87"/>
                    </a:cubicBezTo>
                    <a:cubicBezTo>
                      <a:pt x="26" y="96"/>
                      <a:pt x="33" y="105"/>
                      <a:pt x="42" y="105"/>
                    </a:cubicBezTo>
                    <a:cubicBezTo>
                      <a:pt x="51" y="104"/>
                      <a:pt x="54" y="99"/>
                      <a:pt x="64" y="99"/>
                    </a:cubicBezTo>
                    <a:cubicBezTo>
                      <a:pt x="75" y="99"/>
                      <a:pt x="78" y="105"/>
                      <a:pt x="87" y="104"/>
                    </a:cubicBezTo>
                    <a:cubicBezTo>
                      <a:pt x="96" y="104"/>
                      <a:pt x="102" y="96"/>
                      <a:pt x="108" y="88"/>
                    </a:cubicBezTo>
                    <a:cubicBezTo>
                      <a:pt x="115" y="78"/>
                      <a:pt x="117" y="69"/>
                      <a:pt x="117" y="68"/>
                    </a:cubicBezTo>
                    <a:cubicBezTo>
                      <a:pt x="117" y="68"/>
                      <a:pt x="99" y="61"/>
                      <a:pt x="99" y="4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pPr defTabSz="896214">
                  <a:lnSpc>
                    <a:spcPct val="90000"/>
                  </a:lnSpc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Calibri" panose="020F0502020204030204"/>
                </a:endParaRPr>
              </a:p>
            </p:txBody>
          </p:sp>
          <p:sp>
            <p:nvSpPr>
              <p:cNvPr id="387" name="Freeform 39"/>
              <p:cNvSpPr>
                <a:spLocks/>
              </p:cNvSpPr>
              <p:nvPr/>
            </p:nvSpPr>
            <p:spPr bwMode="auto">
              <a:xfrm>
                <a:off x="2530884" y="5968335"/>
                <a:ext cx="42600" cy="47765"/>
              </a:xfrm>
              <a:custGeom>
                <a:avLst/>
                <a:gdLst>
                  <a:gd name="T0" fmla="*/ 21 w 29"/>
                  <a:gd name="T1" fmla="*/ 22 h 32"/>
                  <a:gd name="T2" fmla="*/ 28 w 29"/>
                  <a:gd name="T3" fmla="*/ 0 h 32"/>
                  <a:gd name="T4" fmla="*/ 8 w 29"/>
                  <a:gd name="T5" fmla="*/ 10 h 32"/>
                  <a:gd name="T6" fmla="*/ 1 w 29"/>
                  <a:gd name="T7" fmla="*/ 31 h 32"/>
                  <a:gd name="T8" fmla="*/ 21 w 29"/>
                  <a:gd name="T9" fmla="*/ 2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" h="32">
                    <a:moveTo>
                      <a:pt x="21" y="22"/>
                    </a:moveTo>
                    <a:cubicBezTo>
                      <a:pt x="26" y="16"/>
                      <a:pt x="29" y="8"/>
                      <a:pt x="28" y="0"/>
                    </a:cubicBezTo>
                    <a:cubicBezTo>
                      <a:pt x="21" y="0"/>
                      <a:pt x="13" y="4"/>
                      <a:pt x="8" y="10"/>
                    </a:cubicBezTo>
                    <a:cubicBezTo>
                      <a:pt x="3" y="15"/>
                      <a:pt x="0" y="23"/>
                      <a:pt x="1" y="31"/>
                    </a:cubicBezTo>
                    <a:cubicBezTo>
                      <a:pt x="8" y="32"/>
                      <a:pt x="16" y="27"/>
                      <a:pt x="21" y="2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pPr defTabSz="896214">
                  <a:lnSpc>
                    <a:spcPct val="90000"/>
                  </a:lnSpc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Calibri" panose="020F0502020204030204"/>
                </a:endParaRPr>
              </a:p>
            </p:txBody>
          </p:sp>
        </p:grpSp>
        <p:grpSp>
          <p:nvGrpSpPr>
            <p:cNvPr id="371" name="Group 370"/>
            <p:cNvGrpSpPr/>
            <p:nvPr/>
          </p:nvGrpSpPr>
          <p:grpSpPr>
            <a:xfrm>
              <a:off x="606413" y="5902498"/>
              <a:ext cx="658373" cy="378242"/>
              <a:chOff x="1392286" y="5902498"/>
              <a:chExt cx="658373" cy="378242"/>
            </a:xfrm>
          </p:grpSpPr>
          <p:sp>
            <p:nvSpPr>
              <p:cNvPr id="374" name="Rectangle 34"/>
              <p:cNvSpPr>
                <a:spLocks noChangeArrowheads="1"/>
              </p:cNvSpPr>
              <p:nvPr/>
            </p:nvSpPr>
            <p:spPr bwMode="auto">
              <a:xfrm>
                <a:off x="1469742" y="5902498"/>
                <a:ext cx="511207" cy="345968"/>
              </a:xfrm>
              <a:prstGeom prst="rect">
                <a:avLst/>
              </a:prstGeom>
              <a:solidFill>
                <a:srgbClr val="9F9F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pPr defTabSz="896214">
                  <a:lnSpc>
                    <a:spcPct val="90000"/>
                  </a:lnSpc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Calibri" panose="020F0502020204030204"/>
                </a:endParaRPr>
              </a:p>
            </p:txBody>
          </p:sp>
          <p:sp>
            <p:nvSpPr>
              <p:cNvPr id="375" name="Oval 35"/>
              <p:cNvSpPr>
                <a:spLocks noChangeArrowheads="1"/>
              </p:cNvSpPr>
              <p:nvPr/>
            </p:nvSpPr>
            <p:spPr bwMode="auto">
              <a:xfrm>
                <a:off x="1721472" y="5910244"/>
                <a:ext cx="9036" cy="9037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pPr defTabSz="896214">
                  <a:lnSpc>
                    <a:spcPct val="90000"/>
                  </a:lnSpc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Calibri" panose="020F0502020204030204"/>
                </a:endParaRPr>
              </a:p>
            </p:txBody>
          </p:sp>
          <p:sp>
            <p:nvSpPr>
              <p:cNvPr id="376" name="Rectangle 36"/>
              <p:cNvSpPr>
                <a:spLocks noChangeArrowheads="1"/>
              </p:cNvSpPr>
              <p:nvPr/>
            </p:nvSpPr>
            <p:spPr bwMode="auto">
              <a:xfrm>
                <a:off x="1487815" y="5929607"/>
                <a:ext cx="476352" cy="304659"/>
              </a:xfrm>
              <a:prstGeom prst="rect">
                <a:avLst/>
              </a:prstGeom>
              <a:solidFill>
                <a:srgbClr val="0075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pPr defTabSz="896214">
                  <a:lnSpc>
                    <a:spcPct val="90000"/>
                  </a:lnSpc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Calibri" panose="020F0502020204030204"/>
                </a:endParaRPr>
              </a:p>
            </p:txBody>
          </p:sp>
          <p:sp>
            <p:nvSpPr>
              <p:cNvPr id="377" name="Freeform 37"/>
              <p:cNvSpPr>
                <a:spLocks/>
              </p:cNvSpPr>
              <p:nvPr/>
            </p:nvSpPr>
            <p:spPr bwMode="auto">
              <a:xfrm>
                <a:off x="1392286" y="6254921"/>
                <a:ext cx="658373" cy="25819"/>
              </a:xfrm>
              <a:custGeom>
                <a:avLst/>
                <a:gdLst>
                  <a:gd name="T0" fmla="*/ 0 w 449"/>
                  <a:gd name="T1" fmla="*/ 0 h 18"/>
                  <a:gd name="T2" fmla="*/ 0 w 449"/>
                  <a:gd name="T3" fmla="*/ 1 h 18"/>
                  <a:gd name="T4" fmla="*/ 16 w 449"/>
                  <a:gd name="T5" fmla="*/ 18 h 18"/>
                  <a:gd name="T6" fmla="*/ 432 w 449"/>
                  <a:gd name="T7" fmla="*/ 18 h 18"/>
                  <a:gd name="T8" fmla="*/ 449 w 449"/>
                  <a:gd name="T9" fmla="*/ 1 h 18"/>
                  <a:gd name="T10" fmla="*/ 449 w 449"/>
                  <a:gd name="T11" fmla="*/ 0 h 18"/>
                  <a:gd name="T12" fmla="*/ 0 w 449"/>
                  <a:gd name="T13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49" h="18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0"/>
                      <a:pt x="7" y="18"/>
                      <a:pt x="16" y="18"/>
                    </a:cubicBezTo>
                    <a:cubicBezTo>
                      <a:pt x="432" y="18"/>
                      <a:pt x="432" y="18"/>
                      <a:pt x="432" y="18"/>
                    </a:cubicBezTo>
                    <a:cubicBezTo>
                      <a:pt x="441" y="18"/>
                      <a:pt x="449" y="10"/>
                      <a:pt x="449" y="1"/>
                    </a:cubicBezTo>
                    <a:cubicBezTo>
                      <a:pt x="449" y="0"/>
                      <a:pt x="449" y="0"/>
                      <a:pt x="449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E7E7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pPr defTabSz="896214">
                  <a:lnSpc>
                    <a:spcPct val="90000"/>
                  </a:lnSpc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Calibri" panose="020F0502020204030204"/>
                </a:endParaRPr>
              </a:p>
            </p:txBody>
          </p:sp>
          <p:sp>
            <p:nvSpPr>
              <p:cNvPr id="378" name="Freeform 40"/>
              <p:cNvSpPr>
                <a:spLocks/>
              </p:cNvSpPr>
              <p:nvPr/>
            </p:nvSpPr>
            <p:spPr bwMode="auto">
              <a:xfrm>
                <a:off x="1711145" y="5988990"/>
                <a:ext cx="98110" cy="86493"/>
              </a:xfrm>
              <a:custGeom>
                <a:avLst/>
                <a:gdLst>
                  <a:gd name="T0" fmla="*/ 0 w 76"/>
                  <a:gd name="T1" fmla="*/ 67 h 67"/>
                  <a:gd name="T2" fmla="*/ 76 w 76"/>
                  <a:gd name="T3" fmla="*/ 67 h 67"/>
                  <a:gd name="T4" fmla="*/ 76 w 76"/>
                  <a:gd name="T5" fmla="*/ 0 h 67"/>
                  <a:gd name="T6" fmla="*/ 0 w 76"/>
                  <a:gd name="T7" fmla="*/ 11 h 67"/>
                  <a:gd name="T8" fmla="*/ 0 w 76"/>
                  <a:gd name="T9" fmla="*/ 67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6" h="67">
                    <a:moveTo>
                      <a:pt x="0" y="67"/>
                    </a:moveTo>
                    <a:lnTo>
                      <a:pt x="76" y="67"/>
                    </a:lnTo>
                    <a:lnTo>
                      <a:pt x="76" y="0"/>
                    </a:lnTo>
                    <a:lnTo>
                      <a:pt x="0" y="11"/>
                    </a:lnTo>
                    <a:lnTo>
                      <a:pt x="0" y="6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pPr defTabSz="896214">
                  <a:lnSpc>
                    <a:spcPct val="90000"/>
                  </a:lnSpc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Calibri" panose="020F0502020204030204"/>
                </a:endParaRPr>
              </a:p>
            </p:txBody>
          </p:sp>
          <p:sp>
            <p:nvSpPr>
              <p:cNvPr id="379" name="Freeform 41"/>
              <p:cNvSpPr>
                <a:spLocks/>
              </p:cNvSpPr>
              <p:nvPr/>
            </p:nvSpPr>
            <p:spPr bwMode="auto">
              <a:xfrm>
                <a:off x="1633689" y="6003191"/>
                <a:ext cx="73582" cy="72292"/>
              </a:xfrm>
              <a:custGeom>
                <a:avLst/>
                <a:gdLst>
                  <a:gd name="T0" fmla="*/ 57 w 57"/>
                  <a:gd name="T1" fmla="*/ 56 h 56"/>
                  <a:gd name="T2" fmla="*/ 57 w 57"/>
                  <a:gd name="T3" fmla="*/ 0 h 56"/>
                  <a:gd name="T4" fmla="*/ 0 w 57"/>
                  <a:gd name="T5" fmla="*/ 8 h 56"/>
                  <a:gd name="T6" fmla="*/ 0 w 57"/>
                  <a:gd name="T7" fmla="*/ 56 h 56"/>
                  <a:gd name="T8" fmla="*/ 57 w 57"/>
                  <a:gd name="T9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56">
                    <a:moveTo>
                      <a:pt x="57" y="56"/>
                    </a:moveTo>
                    <a:lnTo>
                      <a:pt x="57" y="0"/>
                    </a:lnTo>
                    <a:lnTo>
                      <a:pt x="0" y="8"/>
                    </a:lnTo>
                    <a:lnTo>
                      <a:pt x="0" y="56"/>
                    </a:lnTo>
                    <a:lnTo>
                      <a:pt x="57" y="5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pPr defTabSz="896214">
                  <a:lnSpc>
                    <a:spcPct val="90000"/>
                  </a:lnSpc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Calibri" panose="020F0502020204030204"/>
                </a:endParaRPr>
              </a:p>
            </p:txBody>
          </p:sp>
          <p:sp>
            <p:nvSpPr>
              <p:cNvPr id="380" name="Freeform 42"/>
              <p:cNvSpPr>
                <a:spLocks/>
              </p:cNvSpPr>
              <p:nvPr/>
            </p:nvSpPr>
            <p:spPr bwMode="auto">
              <a:xfrm>
                <a:off x="1633689" y="6078064"/>
                <a:ext cx="73582" cy="73583"/>
              </a:xfrm>
              <a:custGeom>
                <a:avLst/>
                <a:gdLst>
                  <a:gd name="T0" fmla="*/ 57 w 57"/>
                  <a:gd name="T1" fmla="*/ 0 h 57"/>
                  <a:gd name="T2" fmla="*/ 0 w 57"/>
                  <a:gd name="T3" fmla="*/ 0 h 57"/>
                  <a:gd name="T4" fmla="*/ 0 w 57"/>
                  <a:gd name="T5" fmla="*/ 49 h 57"/>
                  <a:gd name="T6" fmla="*/ 57 w 57"/>
                  <a:gd name="T7" fmla="*/ 57 h 57"/>
                  <a:gd name="T8" fmla="*/ 57 w 57"/>
                  <a:gd name="T9" fmla="*/ 0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57">
                    <a:moveTo>
                      <a:pt x="57" y="0"/>
                    </a:moveTo>
                    <a:lnTo>
                      <a:pt x="0" y="0"/>
                    </a:lnTo>
                    <a:lnTo>
                      <a:pt x="0" y="49"/>
                    </a:lnTo>
                    <a:lnTo>
                      <a:pt x="57" y="57"/>
                    </a:lnTo>
                    <a:lnTo>
                      <a:pt x="5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pPr defTabSz="896214">
                  <a:lnSpc>
                    <a:spcPct val="90000"/>
                  </a:lnSpc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Calibri" panose="020F0502020204030204"/>
                </a:endParaRPr>
              </a:p>
            </p:txBody>
          </p:sp>
          <p:sp>
            <p:nvSpPr>
              <p:cNvPr id="381" name="Freeform 43"/>
              <p:cNvSpPr>
                <a:spLocks/>
              </p:cNvSpPr>
              <p:nvPr/>
            </p:nvSpPr>
            <p:spPr bwMode="auto">
              <a:xfrm>
                <a:off x="1711145" y="6078064"/>
                <a:ext cx="98110" cy="87783"/>
              </a:xfrm>
              <a:custGeom>
                <a:avLst/>
                <a:gdLst>
                  <a:gd name="T0" fmla="*/ 0 w 76"/>
                  <a:gd name="T1" fmla="*/ 0 h 68"/>
                  <a:gd name="T2" fmla="*/ 0 w 76"/>
                  <a:gd name="T3" fmla="*/ 57 h 68"/>
                  <a:gd name="T4" fmla="*/ 76 w 76"/>
                  <a:gd name="T5" fmla="*/ 68 h 68"/>
                  <a:gd name="T6" fmla="*/ 76 w 76"/>
                  <a:gd name="T7" fmla="*/ 0 h 68"/>
                  <a:gd name="T8" fmla="*/ 0 w 76"/>
                  <a:gd name="T9" fmla="*/ 0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6" h="68">
                    <a:moveTo>
                      <a:pt x="0" y="0"/>
                    </a:moveTo>
                    <a:lnTo>
                      <a:pt x="0" y="57"/>
                    </a:lnTo>
                    <a:lnTo>
                      <a:pt x="76" y="68"/>
                    </a:lnTo>
                    <a:lnTo>
                      <a:pt x="76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pPr defTabSz="896214">
                  <a:lnSpc>
                    <a:spcPct val="90000"/>
                  </a:lnSpc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Calibri" panose="020F0502020204030204"/>
                </a:endParaRPr>
              </a:p>
            </p:txBody>
          </p:sp>
        </p:grpSp>
        <p:sp>
          <p:nvSpPr>
            <p:cNvPr id="372" name="TextBox 371"/>
            <p:cNvSpPr txBox="1"/>
            <p:nvPr/>
          </p:nvSpPr>
          <p:spPr>
            <a:xfrm>
              <a:off x="392889" y="4975020"/>
              <a:ext cx="726628" cy="390626"/>
            </a:xfrm>
            <a:prstGeom prst="rect">
              <a:avLst/>
            </a:prstGeom>
          </p:spPr>
          <p:txBody>
            <a:bodyPr vert="horz" wrap="square" lIns="89581" tIns="89581" rIns="89581" bIns="89581" rtlCol="0" anchor="t">
              <a:noAutofit/>
            </a:bodyPr>
            <a:lstStyle/>
            <a:p>
              <a:pPr marL="228567" indent="-228567" algn="ctr" defTabSz="878559">
                <a:lnSpc>
                  <a:spcPct val="90000"/>
                </a:lnSpc>
                <a:defRPr/>
              </a:pPr>
              <a:r>
                <a:rPr lang="en-US" sz="1961" b="1" kern="0" dirty="0">
                  <a:gradFill>
                    <a:gsLst>
                      <a:gs pos="53804">
                        <a:srgbClr val="FFFFFF"/>
                      </a:gs>
                      <a:gs pos="72000">
                        <a:srgbClr val="FFFFFF"/>
                      </a:gs>
                    </a:gsLst>
                  </a:gradFill>
                  <a:latin typeface="Segoe UI"/>
                  <a:ea typeface="Segoe UI" panose="020B0502040204020203" pitchFamily="34" charset="0"/>
                  <a:cs typeface="Segoe UI" panose="020B0502040204020203" pitchFamily="34" charset="0"/>
                </a:rPr>
                <a:t>1.</a:t>
              </a:r>
            </a:p>
          </p:txBody>
        </p:sp>
      </p:grpSp>
      <p:sp>
        <p:nvSpPr>
          <p:cNvPr id="388" name="Right Arrow 5"/>
          <p:cNvSpPr/>
          <p:nvPr/>
        </p:nvSpPr>
        <p:spPr>
          <a:xfrm>
            <a:off x="5509720" y="1670017"/>
            <a:ext cx="2000677" cy="925351"/>
          </a:xfrm>
          <a:prstGeom prst="rightArrow">
            <a:avLst>
              <a:gd name="adj1" fmla="val 50000"/>
              <a:gd name="adj2" fmla="val 73537"/>
            </a:avLst>
          </a:prstGeom>
          <a:solidFill>
            <a:schemeClr val="accent5"/>
          </a:solidFill>
          <a:ln w="1079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89581" tIns="89581" rIns="89581" bIns="89581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 defTabSz="878559">
              <a:lnSpc>
                <a:spcPct val="90000"/>
              </a:lnSpc>
              <a:defRPr/>
            </a:pPr>
            <a:endParaRPr lang="en-US" sz="1077" kern="0" dirty="0">
              <a:solidFill>
                <a:sysClr val="windowText" lastClr="000000"/>
              </a:solidFill>
              <a:latin typeface="Segoe UI"/>
            </a:endParaRPr>
          </a:p>
        </p:txBody>
      </p:sp>
      <p:sp>
        <p:nvSpPr>
          <p:cNvPr id="389" name="Freeform: Shape 388"/>
          <p:cNvSpPr/>
          <p:nvPr/>
        </p:nvSpPr>
        <p:spPr>
          <a:xfrm rot="16200000">
            <a:off x="6626015" y="2537187"/>
            <a:ext cx="4334158" cy="1178477"/>
          </a:xfrm>
          <a:custGeom>
            <a:avLst/>
            <a:gdLst>
              <a:gd name="connsiteX0" fmla="*/ 4387029 w 4387029"/>
              <a:gd name="connsiteY0" fmla="*/ 881005 h 1202278"/>
              <a:gd name="connsiteX1" fmla="*/ 4387029 w 4387029"/>
              <a:gd name="connsiteY1" fmla="*/ 1202278 h 1202278"/>
              <a:gd name="connsiteX2" fmla="*/ 4714 w 4387029"/>
              <a:gd name="connsiteY2" fmla="*/ 1202278 h 1202278"/>
              <a:gd name="connsiteX3" fmla="*/ 4714 w 4387029"/>
              <a:gd name="connsiteY3" fmla="*/ 885097 h 1202278"/>
              <a:gd name="connsiteX4" fmla="*/ 0 w 4387029"/>
              <a:gd name="connsiteY4" fmla="*/ 885083 h 1202278"/>
              <a:gd name="connsiteX5" fmla="*/ 4714 w 4387029"/>
              <a:gd name="connsiteY5" fmla="*/ 883793 h 1202278"/>
              <a:gd name="connsiteX6" fmla="*/ 4714 w 4387029"/>
              <a:gd name="connsiteY6" fmla="*/ 881005 h 1202278"/>
              <a:gd name="connsiteX7" fmla="*/ 14900 w 4387029"/>
              <a:gd name="connsiteY7" fmla="*/ 881005 h 1202278"/>
              <a:gd name="connsiteX8" fmla="*/ 3233840 w 4387029"/>
              <a:gd name="connsiteY8" fmla="*/ 0 h 1202278"/>
              <a:gd name="connsiteX9" fmla="*/ 4365100 w 4387029"/>
              <a:gd name="connsiteY9" fmla="*/ 881005 h 1202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387029" h="1202278">
                <a:moveTo>
                  <a:pt x="4387029" y="881005"/>
                </a:moveTo>
                <a:lnTo>
                  <a:pt x="4387029" y="1202278"/>
                </a:lnTo>
                <a:lnTo>
                  <a:pt x="4714" y="1202278"/>
                </a:lnTo>
                <a:lnTo>
                  <a:pt x="4714" y="885097"/>
                </a:lnTo>
                <a:lnTo>
                  <a:pt x="0" y="885083"/>
                </a:lnTo>
                <a:lnTo>
                  <a:pt x="4714" y="883793"/>
                </a:lnTo>
                <a:lnTo>
                  <a:pt x="4714" y="881005"/>
                </a:lnTo>
                <a:lnTo>
                  <a:pt x="14900" y="881005"/>
                </a:lnTo>
                <a:lnTo>
                  <a:pt x="3233840" y="0"/>
                </a:lnTo>
                <a:lnTo>
                  <a:pt x="4365100" y="881005"/>
                </a:lnTo>
                <a:close/>
              </a:path>
            </a:pathLst>
          </a:custGeom>
          <a:solidFill>
            <a:schemeClr val="tx1"/>
          </a:solidFill>
          <a:ln w="28575" cap="flat" cmpd="sng" algn="ctr">
            <a:solidFill>
              <a:srgbClr val="FFFFFF">
                <a:lumMod val="75000"/>
              </a:srgbClr>
            </a:solidFill>
            <a:prstDash val="solid"/>
          </a:ln>
          <a:effectLst/>
        </p:spPr>
        <p:txBody>
          <a:bodyPr rot="0" spcFirstLastPara="0" vertOverflow="overflow" horzOverflow="overflow" vert="horz" wrap="square" lIns="89581" tIns="89581" rIns="89581" bIns="89581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 defTabSz="878559">
              <a:lnSpc>
                <a:spcPct val="90000"/>
              </a:lnSpc>
              <a:defRPr/>
            </a:pPr>
            <a:endParaRPr lang="en-US" sz="1077" kern="0" dirty="0">
              <a:solidFill>
                <a:sysClr val="windowText" lastClr="000000"/>
              </a:solidFill>
              <a:latin typeface="Segoe UI"/>
            </a:endParaRPr>
          </a:p>
        </p:txBody>
      </p:sp>
      <p:sp>
        <p:nvSpPr>
          <p:cNvPr id="391" name="Bent Arrow 14"/>
          <p:cNvSpPr/>
          <p:nvPr/>
        </p:nvSpPr>
        <p:spPr>
          <a:xfrm rot="10800000">
            <a:off x="2857722" y="2803448"/>
            <a:ext cx="5731148" cy="3060776"/>
          </a:xfrm>
          <a:prstGeom prst="bentArrow">
            <a:avLst>
              <a:gd name="adj1" fmla="val 4873"/>
              <a:gd name="adj2" fmla="val 8600"/>
              <a:gd name="adj3" fmla="val 13322"/>
              <a:gd name="adj4" fmla="val 2947"/>
            </a:avLst>
          </a:prstGeom>
          <a:solidFill>
            <a:schemeClr val="accent5"/>
          </a:solidFill>
          <a:ln w="1079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89581" tIns="89581" rIns="89581" bIns="89581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 defTabSz="878559">
              <a:lnSpc>
                <a:spcPct val="90000"/>
              </a:lnSpc>
              <a:defRPr/>
            </a:pPr>
            <a:endParaRPr lang="en-US" sz="1077" kern="0" dirty="0">
              <a:solidFill>
                <a:sysClr val="windowText" lastClr="000000"/>
              </a:solidFill>
              <a:latin typeface="Segoe UI"/>
            </a:endParaRPr>
          </a:p>
        </p:txBody>
      </p:sp>
      <p:sp>
        <p:nvSpPr>
          <p:cNvPr id="392" name="AutoShape 21"/>
          <p:cNvSpPr>
            <a:spLocks noChangeAspect="1" noChangeArrowheads="1" noTextEdit="1"/>
          </p:cNvSpPr>
          <p:nvPr/>
        </p:nvSpPr>
        <p:spPr bwMode="auto">
          <a:xfrm>
            <a:off x="465167" y="5052564"/>
            <a:ext cx="2190357" cy="14134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9630" tIns="44814" rIns="89630" bIns="44814" numCol="1" anchor="t" anchorCtr="0" compatLnSpc="1">
            <a:prstTxWarp prst="textNoShape">
              <a:avLst/>
            </a:prstTxWarp>
          </a:bodyPr>
          <a:lstStyle/>
          <a:p>
            <a:pPr defTabSz="896214">
              <a:lnSpc>
                <a:spcPct val="90000"/>
              </a:lnSpc>
              <a:defRPr/>
            </a:pPr>
            <a:endParaRPr lang="en-US" sz="1765" kern="0" dirty="0">
              <a:solidFill>
                <a:sysClr val="windowText" lastClr="000000"/>
              </a:solidFill>
              <a:latin typeface="Calibri" panose="020F0502020204030204"/>
            </a:endParaRPr>
          </a:p>
        </p:txBody>
      </p:sp>
      <p:sp>
        <p:nvSpPr>
          <p:cNvPr id="393" name="Rectangle 392"/>
          <p:cNvSpPr/>
          <p:nvPr/>
        </p:nvSpPr>
        <p:spPr>
          <a:xfrm>
            <a:off x="8309365" y="5711249"/>
            <a:ext cx="1494541" cy="334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896214">
              <a:lnSpc>
                <a:spcPct val="90000"/>
              </a:lnSpc>
              <a:defRPr/>
            </a:pPr>
            <a:r>
              <a:rPr lang="en-US" sz="1765" i="1" kern="0" dirty="0">
                <a:gradFill>
                  <a:gsLst>
                    <a:gs pos="44022">
                      <a:srgbClr val="394D54"/>
                    </a:gs>
                    <a:gs pos="53804">
                      <a:srgbClr val="394D54"/>
                    </a:gs>
                  </a:gsLst>
                  <a:lin ang="0" scaled="0"/>
                </a:gradFill>
                <a:latin typeface="Segoe UI"/>
                <a:ea typeface="Segoe UI" panose="020B0502040204020203" pitchFamily="34" charset="0"/>
                <a:cs typeface="Segoe UI" panose="020B0502040204020203" pitchFamily="34" charset="0"/>
              </a:rPr>
              <a:t>Outer-Loop</a:t>
            </a:r>
          </a:p>
        </p:txBody>
      </p:sp>
      <p:sp>
        <p:nvSpPr>
          <p:cNvPr id="394" name="Rectangle 393"/>
          <p:cNvSpPr/>
          <p:nvPr/>
        </p:nvSpPr>
        <p:spPr>
          <a:xfrm>
            <a:off x="585899" y="3642386"/>
            <a:ext cx="505839" cy="3889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896214">
              <a:lnSpc>
                <a:spcPct val="90000"/>
              </a:lnSpc>
              <a:defRPr/>
            </a:pPr>
            <a:r>
              <a:rPr lang="en-US" sz="1077" kern="0" dirty="0">
                <a:gradFill>
                  <a:gsLst>
                    <a:gs pos="44022">
                      <a:srgbClr val="394D54"/>
                    </a:gs>
                    <a:gs pos="53804">
                      <a:srgbClr val="394D54"/>
                    </a:gs>
                  </a:gsLst>
                  <a:lin ang="0" scaled="0"/>
                </a:gradFill>
                <a:latin typeface="Segoe UI"/>
                <a:ea typeface="Segoe UI" panose="020B0502040204020203" pitchFamily="34" charset="0"/>
                <a:cs typeface="Segoe UI" panose="020B0502040204020203" pitchFamily="34" charset="0"/>
              </a:rPr>
              <a:t>Push</a:t>
            </a:r>
          </a:p>
          <a:p>
            <a:pPr algn="ctr" defTabSz="896214">
              <a:lnSpc>
                <a:spcPct val="90000"/>
              </a:lnSpc>
              <a:defRPr/>
            </a:pPr>
            <a:r>
              <a:rPr lang="en-US" sz="1077" kern="0" dirty="0">
                <a:gradFill>
                  <a:gsLst>
                    <a:gs pos="44022">
                      <a:srgbClr val="394D54"/>
                    </a:gs>
                    <a:gs pos="53804">
                      <a:srgbClr val="394D54"/>
                    </a:gs>
                  </a:gsLst>
                  <a:lin ang="0" scaled="0"/>
                </a:gradFill>
                <a:latin typeface="Segoe UI"/>
                <a:ea typeface="Segoe UI" panose="020B0502040204020203" pitchFamily="34" charset="0"/>
                <a:cs typeface="Segoe UI" panose="020B0502040204020203" pitchFamily="34" charset="0"/>
              </a:rPr>
              <a:t>code</a:t>
            </a:r>
          </a:p>
        </p:txBody>
      </p:sp>
      <p:cxnSp>
        <p:nvCxnSpPr>
          <p:cNvPr id="395" name="Straight Arrow Connector 394"/>
          <p:cNvCxnSpPr>
            <a:cxnSpLocks/>
          </p:cNvCxnSpPr>
          <p:nvPr/>
        </p:nvCxnSpPr>
        <p:spPr>
          <a:xfrm flipH="1">
            <a:off x="2919350" y="3809068"/>
            <a:ext cx="1967362" cy="1162769"/>
          </a:xfrm>
          <a:prstGeom prst="straightConnector1">
            <a:avLst/>
          </a:prstGeom>
          <a:noFill/>
          <a:ln w="76200" cap="flat" cmpd="sng" algn="ctr">
            <a:solidFill>
              <a:schemeClr val="accent5"/>
            </a:solidFill>
            <a:prstDash val="solid"/>
            <a:headEnd type="none"/>
            <a:tailEnd type="triangle" w="med" len="lg"/>
          </a:ln>
          <a:effectLst/>
        </p:spPr>
      </p:cxnSp>
      <p:grpSp>
        <p:nvGrpSpPr>
          <p:cNvPr id="396" name="Group 395"/>
          <p:cNvGrpSpPr/>
          <p:nvPr/>
        </p:nvGrpSpPr>
        <p:grpSpPr>
          <a:xfrm>
            <a:off x="7423343" y="1390125"/>
            <a:ext cx="1458677" cy="1576660"/>
            <a:chOff x="7572388" y="1417209"/>
            <a:chExt cx="1488138" cy="1608505"/>
          </a:xfrm>
        </p:grpSpPr>
        <p:sp>
          <p:nvSpPr>
            <p:cNvPr id="397" name="Rounded Rectangle 26"/>
            <p:cNvSpPr/>
            <p:nvPr/>
          </p:nvSpPr>
          <p:spPr>
            <a:xfrm>
              <a:off x="7576828" y="1461030"/>
              <a:ext cx="1483698" cy="1478514"/>
            </a:xfrm>
            <a:prstGeom prst="roundRect">
              <a:avLst>
                <a:gd name="adj" fmla="val 5783"/>
              </a:avLst>
            </a:prstGeom>
            <a:solidFill>
              <a:schemeClr val="tx1"/>
            </a:solidFill>
            <a:ln w="28575" cap="flat" cmpd="sng" algn="ctr">
              <a:solidFill>
                <a:srgbClr val="FFFFFF">
                  <a:lumMod val="75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89581" tIns="89581" rIns="89581" bIns="89581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878559">
                <a:lnSpc>
                  <a:spcPct val="90000"/>
                </a:lnSpc>
                <a:defRPr/>
              </a:pPr>
              <a:endParaRPr lang="en-US" sz="1077" kern="0" dirty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398" name="TextBox 397"/>
            <p:cNvSpPr txBox="1"/>
            <p:nvPr/>
          </p:nvSpPr>
          <p:spPr>
            <a:xfrm>
              <a:off x="7572388" y="2437531"/>
              <a:ext cx="1406898" cy="588183"/>
            </a:xfrm>
            <a:prstGeom prst="rect">
              <a:avLst/>
            </a:prstGeom>
          </p:spPr>
          <p:txBody>
            <a:bodyPr vert="horz" wrap="square" lIns="89581" tIns="89581" rIns="89581" bIns="89581" rtlCol="0" anchor="t">
              <a:noAutofit/>
            </a:bodyPr>
            <a:lstStyle/>
            <a:p>
              <a:pPr marL="228567" indent="-228567" defTabSz="878559">
                <a:lnSpc>
                  <a:spcPct val="90000"/>
                </a:lnSpc>
                <a:defRPr/>
              </a:pPr>
              <a:r>
                <a:rPr lang="en-US" sz="1077" kern="0" dirty="0">
                  <a:gradFill>
                    <a:gsLst>
                      <a:gs pos="53804">
                        <a:srgbClr val="FFFFFF"/>
                      </a:gs>
                      <a:gs pos="72000">
                        <a:srgbClr val="FFFFFF"/>
                      </a:gs>
                    </a:gsLst>
                  </a:gradFill>
                  <a:latin typeface="Segoe UI"/>
                  <a:ea typeface="Segoe UI" pitchFamily="34" charset="0"/>
                  <a:cs typeface="Segoe UI" panose="020B0502040204020203" pitchFamily="34" charset="0"/>
                </a:rPr>
                <a:t>Production</a:t>
              </a:r>
            </a:p>
            <a:p>
              <a:pPr marL="228567" indent="-228567" defTabSz="878559">
                <a:lnSpc>
                  <a:spcPct val="90000"/>
                </a:lnSpc>
                <a:defRPr/>
              </a:pPr>
              <a:r>
                <a:rPr lang="en-US" sz="1077" kern="0" dirty="0">
                  <a:gradFill>
                    <a:gsLst>
                      <a:gs pos="53804">
                        <a:srgbClr val="FFFFFF"/>
                      </a:gs>
                      <a:gs pos="72000">
                        <a:srgbClr val="FFFFFF"/>
                      </a:gs>
                    </a:gsLst>
                  </a:gradFill>
                  <a:latin typeface="Segoe UI"/>
                  <a:ea typeface="Segoe UI" pitchFamily="34" charset="0"/>
                  <a:cs typeface="Segoe UI" panose="020B0502040204020203" pitchFamily="34" charset="0"/>
                </a:rPr>
                <a:t>environments</a:t>
              </a:r>
            </a:p>
          </p:txBody>
        </p:sp>
        <p:sp>
          <p:nvSpPr>
            <p:cNvPr id="399" name="TextBox 398"/>
            <p:cNvSpPr txBox="1"/>
            <p:nvPr/>
          </p:nvSpPr>
          <p:spPr>
            <a:xfrm>
              <a:off x="7632963" y="1680614"/>
              <a:ext cx="1411380" cy="427319"/>
            </a:xfrm>
            <a:prstGeom prst="rect">
              <a:avLst/>
            </a:prstGeom>
          </p:spPr>
          <p:txBody>
            <a:bodyPr vert="horz" wrap="square" lIns="89581" tIns="89581" rIns="89581" bIns="89581" rtlCol="0" anchor="t">
              <a:noAutofit/>
            </a:bodyPr>
            <a:lstStyle/>
            <a:p>
              <a:pPr marL="228567" indent="-228567" algn="ctr" defTabSz="878559">
                <a:lnSpc>
                  <a:spcPct val="90000"/>
                </a:lnSpc>
                <a:defRPr/>
              </a:pPr>
              <a:r>
                <a:rPr lang="en-US" sz="1567" kern="0" dirty="0">
                  <a:gradFill>
                    <a:gsLst>
                      <a:gs pos="53804">
                        <a:srgbClr val="FFFFFF"/>
                      </a:gs>
                      <a:gs pos="72000">
                        <a:srgbClr val="FFFFFF"/>
                      </a:gs>
                    </a:gsLst>
                  </a:gradFill>
                  <a:latin typeface="Segoe UI"/>
                  <a:ea typeface="Segoe UI" pitchFamily="34" charset="0"/>
                  <a:cs typeface="Segoe UI" panose="020B0502040204020203" pitchFamily="34" charset="0"/>
                </a:rPr>
                <a:t>Run, Manage</a:t>
              </a:r>
            </a:p>
          </p:txBody>
        </p:sp>
        <p:sp>
          <p:nvSpPr>
            <p:cNvPr id="400" name="Rectangle 399"/>
            <p:cNvSpPr/>
            <p:nvPr/>
          </p:nvSpPr>
          <p:spPr>
            <a:xfrm>
              <a:off x="7683226" y="2034185"/>
              <a:ext cx="1262181" cy="432141"/>
            </a:xfrm>
            <a:prstGeom prst="rect">
              <a:avLst/>
            </a:prstGeom>
            <a:solidFill>
              <a:srgbClr val="FFFFFF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896214">
                <a:lnSpc>
                  <a:spcPct val="90000"/>
                </a:lnSpc>
                <a:defRPr/>
              </a:pPr>
              <a:endParaRPr lang="en-US" sz="1765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pic>
          <p:nvPicPr>
            <p:cNvPr id="401" name="Picture 40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769766" y="2080979"/>
              <a:ext cx="392605" cy="338551"/>
            </a:xfrm>
            <a:prstGeom prst="rect">
              <a:avLst/>
            </a:prstGeom>
          </p:spPr>
        </p:pic>
        <p:sp>
          <p:nvSpPr>
            <p:cNvPr id="402" name="TextBox 401"/>
            <p:cNvSpPr txBox="1"/>
            <p:nvPr/>
          </p:nvSpPr>
          <p:spPr>
            <a:xfrm>
              <a:off x="7849949" y="1417209"/>
              <a:ext cx="967141" cy="390626"/>
            </a:xfrm>
            <a:prstGeom prst="rect">
              <a:avLst/>
            </a:prstGeom>
          </p:spPr>
          <p:txBody>
            <a:bodyPr vert="horz" wrap="square" lIns="89581" tIns="89581" rIns="89581" bIns="89581" rtlCol="0" anchor="t">
              <a:noAutofit/>
            </a:bodyPr>
            <a:lstStyle/>
            <a:p>
              <a:pPr marL="228567" indent="-228567" algn="ctr" defTabSz="878559">
                <a:lnSpc>
                  <a:spcPct val="90000"/>
                </a:lnSpc>
                <a:defRPr/>
              </a:pPr>
              <a:r>
                <a:rPr lang="en-US" sz="1961" b="1" kern="0" dirty="0">
                  <a:gradFill>
                    <a:gsLst>
                      <a:gs pos="53804">
                        <a:srgbClr val="FFFFFF"/>
                      </a:gs>
                      <a:gs pos="72000">
                        <a:srgbClr val="FFFFFF"/>
                      </a:gs>
                    </a:gsLst>
                  </a:gradFill>
                  <a:latin typeface="Segoe UI"/>
                  <a:ea typeface="Segoe UI" panose="020B0502040204020203" pitchFamily="34" charset="0"/>
                  <a:cs typeface="Segoe UI" panose="020B0502040204020203" pitchFamily="34" charset="0"/>
                </a:rPr>
                <a:t>5.</a:t>
              </a:r>
            </a:p>
          </p:txBody>
        </p:sp>
        <p:pic>
          <p:nvPicPr>
            <p:cNvPr id="403" name="Picture 40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296301" y="2105507"/>
              <a:ext cx="628748" cy="308658"/>
            </a:xfrm>
            <a:prstGeom prst="rect">
              <a:avLst/>
            </a:prstGeom>
          </p:spPr>
        </p:pic>
        <p:cxnSp>
          <p:nvCxnSpPr>
            <p:cNvPr id="404" name="Straight Connector 403"/>
            <p:cNvCxnSpPr/>
            <p:nvPr/>
          </p:nvCxnSpPr>
          <p:spPr>
            <a:xfrm>
              <a:off x="8199520" y="2090620"/>
              <a:ext cx="96781" cy="211951"/>
            </a:xfrm>
            <a:prstGeom prst="line">
              <a:avLst/>
            </a:prstGeom>
            <a:noFill/>
            <a:ln w="9525" cap="flat" cmpd="sng" algn="ctr">
              <a:solidFill>
                <a:srgbClr val="353535"/>
              </a:solidFill>
              <a:prstDash val="dash"/>
            </a:ln>
            <a:effectLst/>
          </p:spPr>
        </p:cxnSp>
        <p:cxnSp>
          <p:nvCxnSpPr>
            <p:cNvPr id="405" name="Straight Connector 404"/>
            <p:cNvCxnSpPr/>
            <p:nvPr/>
          </p:nvCxnSpPr>
          <p:spPr>
            <a:xfrm flipV="1">
              <a:off x="8190439" y="2398285"/>
              <a:ext cx="116983" cy="29765"/>
            </a:xfrm>
            <a:prstGeom prst="line">
              <a:avLst/>
            </a:prstGeom>
            <a:noFill/>
            <a:ln w="9525" cap="flat" cmpd="sng" algn="ctr">
              <a:solidFill>
                <a:srgbClr val="353535"/>
              </a:solidFill>
              <a:prstDash val="dash"/>
            </a:ln>
            <a:effectLst/>
          </p:spPr>
        </p:cxnSp>
        <p:sp>
          <p:nvSpPr>
            <p:cNvPr id="406" name="Rectangle: Rounded Corners 405"/>
            <p:cNvSpPr/>
            <p:nvPr/>
          </p:nvSpPr>
          <p:spPr>
            <a:xfrm>
              <a:off x="7725711" y="2057484"/>
              <a:ext cx="482889" cy="380047"/>
            </a:xfrm>
            <a:prstGeom prst="roundRect">
              <a:avLst/>
            </a:prstGeom>
            <a:noFill/>
            <a:ln w="9525" cap="flat" cmpd="sng" algn="ctr">
              <a:solidFill>
                <a:srgbClr val="353535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896214">
                <a:lnSpc>
                  <a:spcPct val="90000"/>
                </a:lnSpc>
                <a:defRPr/>
              </a:pPr>
              <a:endParaRPr lang="en-US" sz="1765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411" name="Group 410"/>
          <p:cNvGrpSpPr/>
          <p:nvPr/>
        </p:nvGrpSpPr>
        <p:grpSpPr>
          <a:xfrm>
            <a:off x="9355946" y="959346"/>
            <a:ext cx="2512799" cy="609014"/>
            <a:chOff x="2260698" y="1058892"/>
            <a:chExt cx="2563550" cy="621314"/>
          </a:xfrm>
        </p:grpSpPr>
        <p:sp>
          <p:nvSpPr>
            <p:cNvPr id="412" name="Rectangle 411"/>
            <p:cNvSpPr/>
            <p:nvPr/>
          </p:nvSpPr>
          <p:spPr>
            <a:xfrm>
              <a:off x="2260698" y="1058892"/>
              <a:ext cx="2563550" cy="621314"/>
            </a:xfrm>
            <a:prstGeom prst="rect">
              <a:avLst/>
            </a:prstGeom>
            <a:solidFill>
              <a:schemeClr val="tx1"/>
            </a:solidFill>
            <a:ln w="28575" cap="flat" cmpd="sng" algn="ctr">
              <a:solidFill>
                <a:srgbClr val="FFFFFF">
                  <a:lumMod val="75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627408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78559">
                <a:lnSpc>
                  <a:spcPct val="90000"/>
                </a:lnSpc>
                <a:defRPr/>
              </a:pPr>
              <a:r>
                <a:rPr lang="en-US" sz="1567" kern="0" dirty="0">
                  <a:gradFill>
                    <a:gsLst>
                      <a:gs pos="11413">
                        <a:srgbClr val="FFFFFF"/>
                      </a:gs>
                      <a:gs pos="30978">
                        <a:srgbClr val="FFFFFF"/>
                      </a:gs>
                    </a:gsLst>
                    <a:lin ang="0" scaled="0"/>
                  </a:gradFill>
                  <a:latin typeface="Segoe UI"/>
                </a:rPr>
                <a:t>Container Service</a:t>
              </a:r>
            </a:p>
          </p:txBody>
        </p:sp>
        <p:pic>
          <p:nvPicPr>
            <p:cNvPr id="413" name="Picture 41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374833" y="1161838"/>
              <a:ext cx="537800" cy="409686"/>
            </a:xfrm>
            <a:prstGeom prst="rect">
              <a:avLst/>
            </a:prstGeom>
          </p:spPr>
        </p:pic>
      </p:grpSp>
      <p:grpSp>
        <p:nvGrpSpPr>
          <p:cNvPr id="414" name="Group 413"/>
          <p:cNvGrpSpPr/>
          <p:nvPr/>
        </p:nvGrpSpPr>
        <p:grpSpPr>
          <a:xfrm>
            <a:off x="9355946" y="1580203"/>
            <a:ext cx="2512799" cy="609014"/>
            <a:chOff x="2260698" y="1672902"/>
            <a:chExt cx="2563550" cy="621314"/>
          </a:xfrm>
        </p:grpSpPr>
        <p:sp>
          <p:nvSpPr>
            <p:cNvPr id="415" name="Rectangle 414"/>
            <p:cNvSpPr/>
            <p:nvPr/>
          </p:nvSpPr>
          <p:spPr>
            <a:xfrm>
              <a:off x="2260698" y="1672902"/>
              <a:ext cx="2563550" cy="621314"/>
            </a:xfrm>
            <a:prstGeom prst="rect">
              <a:avLst/>
            </a:prstGeom>
            <a:solidFill>
              <a:schemeClr val="tx1"/>
            </a:solidFill>
            <a:ln w="28575" cap="flat" cmpd="sng" algn="ctr">
              <a:solidFill>
                <a:srgbClr val="FFFFFF">
                  <a:lumMod val="75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627408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78559">
                <a:lnSpc>
                  <a:spcPct val="90000"/>
                </a:lnSpc>
                <a:defRPr/>
              </a:pPr>
              <a:r>
                <a:rPr lang="en-US" sz="1567" kern="0" dirty="0">
                  <a:gradFill>
                    <a:gsLst>
                      <a:gs pos="11413">
                        <a:srgbClr val="FFFFFF"/>
                      </a:gs>
                      <a:gs pos="30978">
                        <a:srgbClr val="FFFFFF"/>
                      </a:gs>
                    </a:gsLst>
                    <a:lin ang="0" scaled="0"/>
                  </a:gradFill>
                  <a:latin typeface="Segoe UI"/>
                </a:rPr>
                <a:t>Service Fabric</a:t>
              </a:r>
            </a:p>
          </p:txBody>
        </p:sp>
        <p:pic>
          <p:nvPicPr>
            <p:cNvPr id="416" name="Picture 415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418579" y="1758232"/>
              <a:ext cx="450308" cy="450655"/>
            </a:xfrm>
            <a:prstGeom prst="rect">
              <a:avLst/>
            </a:prstGeom>
          </p:spPr>
        </p:pic>
      </p:grpSp>
      <p:sp>
        <p:nvSpPr>
          <p:cNvPr id="421" name="Rectangle 420"/>
          <p:cNvSpPr/>
          <p:nvPr/>
        </p:nvSpPr>
        <p:spPr>
          <a:xfrm>
            <a:off x="9355946" y="2821918"/>
            <a:ext cx="2512799" cy="609014"/>
          </a:xfrm>
          <a:prstGeom prst="rect">
            <a:avLst/>
          </a:prstGeom>
          <a:solidFill>
            <a:schemeClr val="tx1"/>
          </a:solidFill>
          <a:ln w="28575" cap="flat" cmpd="sng" algn="ctr">
            <a:solidFill>
              <a:srgbClr val="FFFFFF">
                <a:lumMod val="75000"/>
              </a:srgbClr>
            </a:solidFill>
            <a:prstDash val="solid"/>
          </a:ln>
          <a:effectLst/>
        </p:spPr>
        <p:txBody>
          <a:bodyPr rot="0" spcFirstLastPara="0" vertOverflow="overflow" horzOverflow="overflow" vert="horz" wrap="square" lIns="627408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878559">
              <a:lnSpc>
                <a:spcPct val="90000"/>
              </a:lnSpc>
              <a:defRPr/>
            </a:pPr>
            <a:r>
              <a:rPr lang="en-US" sz="1567" kern="0" dirty="0">
                <a:gradFill>
                  <a:gsLst>
                    <a:gs pos="11413">
                      <a:srgbClr val="FFFFFF"/>
                    </a:gs>
                    <a:gs pos="30978">
                      <a:srgbClr val="FFFFFF"/>
                    </a:gs>
                  </a:gsLst>
                  <a:lin ang="0" scaled="0"/>
                </a:gradFill>
                <a:latin typeface="Segoe UI"/>
              </a:rPr>
              <a:t>Common soon</a:t>
            </a:r>
          </a:p>
        </p:txBody>
      </p:sp>
      <p:sp>
        <p:nvSpPr>
          <p:cNvPr id="423" name="Rectangle 422"/>
          <p:cNvSpPr/>
          <p:nvPr/>
        </p:nvSpPr>
        <p:spPr>
          <a:xfrm>
            <a:off x="9355946" y="3442776"/>
            <a:ext cx="2512799" cy="609014"/>
          </a:xfrm>
          <a:prstGeom prst="rect">
            <a:avLst/>
          </a:prstGeom>
          <a:solidFill>
            <a:schemeClr val="tx1"/>
          </a:solidFill>
          <a:ln w="28575" cap="flat" cmpd="sng" algn="ctr">
            <a:solidFill>
              <a:srgbClr val="FFFFFF">
                <a:lumMod val="75000"/>
              </a:srgbClr>
            </a:solidFill>
            <a:prstDash val="solid"/>
          </a:ln>
          <a:effectLst/>
        </p:spPr>
        <p:txBody>
          <a:bodyPr rot="0" spcFirstLastPara="0" vertOverflow="overflow" horzOverflow="overflow" vert="horz" wrap="square" lIns="627408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878559">
              <a:lnSpc>
                <a:spcPct val="90000"/>
              </a:lnSpc>
              <a:defRPr/>
            </a:pPr>
            <a:r>
              <a:rPr lang="en-US" sz="1567" kern="0" dirty="0">
                <a:gradFill>
                  <a:gsLst>
                    <a:gs pos="11413">
                      <a:srgbClr val="FFFFFF"/>
                    </a:gs>
                    <a:gs pos="30978">
                      <a:srgbClr val="FFFFFF"/>
                    </a:gs>
                  </a:gsLst>
                  <a:lin ang="0" scaled="0"/>
                </a:gradFill>
                <a:latin typeface="Segoe UI"/>
              </a:rPr>
              <a:t>…</a:t>
            </a:r>
          </a:p>
        </p:txBody>
      </p:sp>
      <p:sp>
        <p:nvSpPr>
          <p:cNvPr id="424" name="Rectangle 423"/>
          <p:cNvSpPr/>
          <p:nvPr/>
        </p:nvSpPr>
        <p:spPr>
          <a:xfrm>
            <a:off x="9355946" y="4684491"/>
            <a:ext cx="2512799" cy="609014"/>
          </a:xfrm>
          <a:prstGeom prst="rect">
            <a:avLst/>
          </a:prstGeom>
          <a:solidFill>
            <a:schemeClr val="tx1"/>
          </a:solidFill>
          <a:ln w="28575" cap="flat" cmpd="sng" algn="ctr">
            <a:solidFill>
              <a:srgbClr val="FFFFFF">
                <a:lumMod val="75000"/>
              </a:srgbClr>
            </a:solidFill>
            <a:prstDash val="solid"/>
          </a:ln>
          <a:effectLst/>
        </p:spPr>
        <p:txBody>
          <a:bodyPr rot="0" spcFirstLastPara="0" vertOverflow="overflow" horzOverflow="overflow" vert="horz" wrap="square" lIns="627408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878559">
              <a:lnSpc>
                <a:spcPct val="90000"/>
              </a:lnSpc>
              <a:defRPr/>
            </a:pPr>
            <a:r>
              <a:rPr lang="en-US" sz="1567" kern="0" dirty="0">
                <a:gradFill>
                  <a:gsLst>
                    <a:gs pos="11413">
                      <a:srgbClr val="FFFFFF"/>
                    </a:gs>
                    <a:gs pos="30978">
                      <a:srgbClr val="FFFFFF"/>
                    </a:gs>
                  </a:gsLst>
                  <a:lin ang="0" scaled="0"/>
                </a:gradFill>
                <a:latin typeface="Segoe UI"/>
              </a:rPr>
              <a:t>…</a:t>
            </a:r>
          </a:p>
        </p:txBody>
      </p:sp>
      <p:sp>
        <p:nvSpPr>
          <p:cNvPr id="425" name="Rectangle 424"/>
          <p:cNvSpPr/>
          <p:nvPr/>
        </p:nvSpPr>
        <p:spPr>
          <a:xfrm>
            <a:off x="9355946" y="4063633"/>
            <a:ext cx="2512799" cy="609014"/>
          </a:xfrm>
          <a:prstGeom prst="rect">
            <a:avLst/>
          </a:prstGeom>
          <a:solidFill>
            <a:schemeClr val="tx1"/>
          </a:solidFill>
          <a:ln w="28575" cap="flat" cmpd="sng" algn="ctr">
            <a:solidFill>
              <a:srgbClr val="FFFFFF">
                <a:lumMod val="75000"/>
              </a:srgbClr>
            </a:solidFill>
            <a:prstDash val="solid"/>
          </a:ln>
          <a:effectLst/>
        </p:spPr>
        <p:txBody>
          <a:bodyPr rot="0" spcFirstLastPara="0" vertOverflow="overflow" horzOverflow="overflow" vert="horz" wrap="square" lIns="627408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878559">
              <a:lnSpc>
                <a:spcPct val="90000"/>
              </a:lnSpc>
              <a:defRPr/>
            </a:pPr>
            <a:r>
              <a:rPr lang="en-US" sz="1567" kern="0" dirty="0">
                <a:gradFill>
                  <a:gsLst>
                    <a:gs pos="11413">
                      <a:srgbClr val="FFFFFF"/>
                    </a:gs>
                    <a:gs pos="30978">
                      <a:srgbClr val="FFFFFF"/>
                    </a:gs>
                  </a:gsLst>
                  <a:lin ang="0" scaled="0"/>
                </a:gradFill>
                <a:latin typeface="Segoe UI"/>
              </a:rPr>
              <a:t>…</a:t>
            </a:r>
          </a:p>
        </p:txBody>
      </p:sp>
      <p:grpSp>
        <p:nvGrpSpPr>
          <p:cNvPr id="426" name="Group 425"/>
          <p:cNvGrpSpPr/>
          <p:nvPr/>
        </p:nvGrpSpPr>
        <p:grpSpPr>
          <a:xfrm>
            <a:off x="881556" y="5013512"/>
            <a:ext cx="1319458" cy="865196"/>
            <a:chOff x="1883426" y="5104140"/>
            <a:chExt cx="1346106" cy="882671"/>
          </a:xfrm>
        </p:grpSpPr>
        <p:pic>
          <p:nvPicPr>
            <p:cNvPr id="427" name="Picture 426"/>
            <p:cNvPicPr>
              <a:picLocks noChangeAspect="1"/>
            </p:cNvPicPr>
            <p:nvPr/>
          </p:nvPicPr>
          <p:blipFill>
            <a:blip r:embed="rId9">
              <a:clrChange>
                <a:clrFrom>
                  <a:srgbClr val="505050"/>
                </a:clrFrom>
                <a:clrTo>
                  <a:srgbClr val="505050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145264" y="5243497"/>
              <a:ext cx="668742" cy="618646"/>
            </a:xfrm>
            <a:prstGeom prst="rect">
              <a:avLst/>
            </a:prstGeom>
          </p:spPr>
        </p:pic>
        <p:sp>
          <p:nvSpPr>
            <p:cNvPr id="428" name="Rectangle 427"/>
            <p:cNvSpPr/>
            <p:nvPr/>
          </p:nvSpPr>
          <p:spPr>
            <a:xfrm>
              <a:off x="1883426" y="5483571"/>
              <a:ext cx="267740" cy="124668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defTabSz="896214">
                <a:lnSpc>
                  <a:spcPct val="90000"/>
                </a:lnSpc>
                <a:defRPr/>
              </a:pPr>
              <a:r>
                <a:rPr lang="en-US" sz="882" kern="0" dirty="0">
                  <a:gradFill>
                    <a:gsLst>
                      <a:gs pos="53804">
                        <a:srgbClr val="FFFFFF"/>
                      </a:gs>
                      <a:gs pos="72000">
                        <a:srgbClr val="FFFFFF"/>
                      </a:gs>
                    </a:gsLst>
                  </a:gradFill>
                  <a:latin typeface="Segoe UI"/>
                  <a:ea typeface="Segoe UI" panose="020B0502040204020203" pitchFamily="34" charset="0"/>
                  <a:cs typeface="Segoe UI" panose="020B0502040204020203" pitchFamily="34" charset="0"/>
                </a:rPr>
                <a:t>Code</a:t>
              </a:r>
            </a:p>
          </p:txBody>
        </p:sp>
        <p:sp>
          <p:nvSpPr>
            <p:cNvPr id="429" name="Rectangle 428"/>
            <p:cNvSpPr/>
            <p:nvPr/>
          </p:nvSpPr>
          <p:spPr>
            <a:xfrm>
              <a:off x="2379447" y="5104140"/>
              <a:ext cx="200404" cy="124668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defTabSz="896214">
                <a:lnSpc>
                  <a:spcPct val="90000"/>
                </a:lnSpc>
                <a:defRPr/>
              </a:pPr>
              <a:r>
                <a:rPr lang="en-US" sz="882" kern="0" dirty="0">
                  <a:gradFill>
                    <a:gsLst>
                      <a:gs pos="53804">
                        <a:srgbClr val="FFFFFF"/>
                      </a:gs>
                      <a:gs pos="72000">
                        <a:srgbClr val="FFFFFF"/>
                      </a:gs>
                    </a:gsLst>
                  </a:gradFill>
                  <a:latin typeface="Segoe UI"/>
                  <a:ea typeface="Segoe UI" panose="020B0502040204020203" pitchFamily="34" charset="0"/>
                  <a:cs typeface="Segoe UI" panose="020B0502040204020203" pitchFamily="34" charset="0"/>
                </a:rPr>
                <a:t>Run</a:t>
              </a:r>
            </a:p>
          </p:txBody>
        </p:sp>
        <p:sp>
          <p:nvSpPr>
            <p:cNvPr id="430" name="Rectangle 429"/>
            <p:cNvSpPr/>
            <p:nvPr/>
          </p:nvSpPr>
          <p:spPr>
            <a:xfrm>
              <a:off x="2817502" y="5483571"/>
              <a:ext cx="412030" cy="124668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defTabSz="896214">
                <a:lnSpc>
                  <a:spcPct val="90000"/>
                </a:lnSpc>
                <a:defRPr/>
              </a:pPr>
              <a:r>
                <a:rPr lang="en-US" sz="882" kern="0" dirty="0">
                  <a:gradFill>
                    <a:gsLst>
                      <a:gs pos="53804">
                        <a:srgbClr val="FFFFFF"/>
                      </a:gs>
                      <a:gs pos="72000">
                        <a:srgbClr val="FFFFFF"/>
                      </a:gs>
                    </a:gsLst>
                  </a:gradFill>
                  <a:latin typeface="Segoe UI"/>
                  <a:ea typeface="Segoe UI" panose="020B0502040204020203" pitchFamily="34" charset="0"/>
                  <a:cs typeface="Segoe UI" panose="020B0502040204020203" pitchFamily="34" charset="0"/>
                </a:rPr>
                <a:t>Validate</a:t>
              </a:r>
            </a:p>
          </p:txBody>
        </p:sp>
        <p:sp>
          <p:nvSpPr>
            <p:cNvPr id="431" name="Rectangle 430"/>
            <p:cNvSpPr/>
            <p:nvPr/>
          </p:nvSpPr>
          <p:spPr>
            <a:xfrm>
              <a:off x="2308915" y="5862143"/>
              <a:ext cx="341488" cy="124668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defTabSz="896214">
                <a:lnSpc>
                  <a:spcPct val="90000"/>
                </a:lnSpc>
                <a:defRPr/>
              </a:pPr>
              <a:r>
                <a:rPr lang="en-US" sz="882" kern="0" dirty="0">
                  <a:gradFill>
                    <a:gsLst>
                      <a:gs pos="53804">
                        <a:srgbClr val="FFFFFF"/>
                      </a:gs>
                      <a:gs pos="72000">
                        <a:srgbClr val="FFFFFF"/>
                      </a:gs>
                    </a:gsLst>
                  </a:gradFill>
                  <a:latin typeface="Segoe UI"/>
                  <a:ea typeface="Segoe UI" panose="020B0502040204020203" pitchFamily="34" charset="0"/>
                  <a:cs typeface="Segoe UI" panose="020B0502040204020203" pitchFamily="34" charset="0"/>
                </a:rPr>
                <a:t>Debug</a:t>
              </a:r>
            </a:p>
          </p:txBody>
        </p:sp>
      </p:grpSp>
      <p:grpSp>
        <p:nvGrpSpPr>
          <p:cNvPr id="432" name="Group 431"/>
          <p:cNvGrpSpPr/>
          <p:nvPr/>
        </p:nvGrpSpPr>
        <p:grpSpPr>
          <a:xfrm>
            <a:off x="1343136" y="4775725"/>
            <a:ext cx="1402920" cy="810414"/>
            <a:chOff x="1369381" y="4871198"/>
            <a:chExt cx="1431256" cy="826783"/>
          </a:xfrm>
        </p:grpSpPr>
        <p:pic>
          <p:nvPicPr>
            <p:cNvPr id="433" name="Picture 12" descr="Image result for docker  logo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01640" y="4871198"/>
              <a:ext cx="598997" cy="3993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34" name="Picture_x0020_6" descr="image016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69381" y="5426936"/>
              <a:ext cx="297381" cy="27104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35" name="Rectangle 434"/>
          <p:cNvSpPr/>
          <p:nvPr/>
        </p:nvSpPr>
        <p:spPr>
          <a:xfrm>
            <a:off x="301940" y="4707968"/>
            <a:ext cx="1097210" cy="2669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896214">
              <a:lnSpc>
                <a:spcPct val="90000"/>
              </a:lnSpc>
              <a:defRPr/>
            </a:pPr>
            <a:r>
              <a:rPr lang="en-US" sz="1273" i="1" kern="0" dirty="0">
                <a:gradFill>
                  <a:gsLst>
                    <a:gs pos="53804">
                      <a:srgbClr val="FFFFFF"/>
                    </a:gs>
                    <a:gs pos="72000">
                      <a:srgbClr val="FFFFFF"/>
                    </a:gs>
                  </a:gsLst>
                </a:gradFill>
                <a:latin typeface="Segoe UI"/>
                <a:ea typeface="Segoe UI" panose="020B0502040204020203" pitchFamily="34" charset="0"/>
                <a:cs typeface="Segoe UI" panose="020B0502040204020203" pitchFamily="34" charset="0"/>
              </a:rPr>
              <a:t>Inner-Loop</a:t>
            </a:r>
          </a:p>
        </p:txBody>
      </p:sp>
      <p:pic>
        <p:nvPicPr>
          <p:cNvPr id="436" name="Picture 12" descr="Image result for docker  logo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7461" y="2422543"/>
            <a:ext cx="587140" cy="391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37" name="Group 436"/>
          <p:cNvGrpSpPr/>
          <p:nvPr/>
        </p:nvGrpSpPr>
        <p:grpSpPr>
          <a:xfrm>
            <a:off x="4877142" y="1419037"/>
            <a:ext cx="1454326" cy="1463280"/>
            <a:chOff x="4974763" y="1446708"/>
            <a:chExt cx="1483698" cy="1492836"/>
          </a:xfrm>
        </p:grpSpPr>
        <p:sp>
          <p:nvSpPr>
            <p:cNvPr id="438" name="Rounded Rectangle 12"/>
            <p:cNvSpPr/>
            <p:nvPr/>
          </p:nvSpPr>
          <p:spPr>
            <a:xfrm>
              <a:off x="4974763" y="1461030"/>
              <a:ext cx="1483698" cy="1478514"/>
            </a:xfrm>
            <a:prstGeom prst="roundRect">
              <a:avLst>
                <a:gd name="adj" fmla="val 5783"/>
              </a:avLst>
            </a:prstGeom>
            <a:solidFill>
              <a:schemeClr val="tx1"/>
            </a:solidFill>
            <a:ln w="28575" cap="flat" cmpd="sng" algn="ctr">
              <a:solidFill>
                <a:srgbClr val="FFFFFF">
                  <a:lumMod val="75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89581" tIns="89581" rIns="89581" bIns="89581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878559">
                <a:lnSpc>
                  <a:spcPct val="90000"/>
                </a:lnSpc>
                <a:defRPr/>
              </a:pPr>
              <a:endParaRPr lang="en-US" sz="1077" kern="0" dirty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439" name="TextBox 438"/>
            <p:cNvSpPr txBox="1"/>
            <p:nvPr/>
          </p:nvSpPr>
          <p:spPr>
            <a:xfrm>
              <a:off x="5096372" y="1935424"/>
              <a:ext cx="1240480" cy="310392"/>
            </a:xfrm>
            <a:prstGeom prst="rect">
              <a:avLst/>
            </a:prstGeom>
          </p:spPr>
          <p:txBody>
            <a:bodyPr vert="horz" wrap="square" lIns="89581" tIns="89581" rIns="89581" bIns="89581" rtlCol="0" anchor="t">
              <a:noAutofit/>
            </a:bodyPr>
            <a:lstStyle/>
            <a:p>
              <a:pPr marL="228567" indent="-228567" algn="ctr" defTabSz="878559">
                <a:lnSpc>
                  <a:spcPct val="90000"/>
                </a:lnSpc>
                <a:defRPr/>
              </a:pPr>
              <a:r>
                <a:rPr lang="en-US" sz="1567" kern="0" dirty="0">
                  <a:gradFill>
                    <a:gsLst>
                      <a:gs pos="53804">
                        <a:srgbClr val="FFFFFF"/>
                      </a:gs>
                      <a:gs pos="72000">
                        <a:srgbClr val="FFFFFF"/>
                      </a:gs>
                    </a:gsLst>
                  </a:gradFill>
                  <a:latin typeface="Segoe UI"/>
                  <a:ea typeface="Segoe UI" panose="020B0502040204020203" pitchFamily="34" charset="0"/>
                  <a:cs typeface="Segoe UI" panose="020B0502040204020203" pitchFamily="34" charset="0"/>
                </a:rPr>
                <a:t>CD, Deploy</a:t>
              </a:r>
            </a:p>
          </p:txBody>
        </p:sp>
        <p:sp>
          <p:nvSpPr>
            <p:cNvPr id="440" name="TextBox 439"/>
            <p:cNvSpPr txBox="1"/>
            <p:nvPr/>
          </p:nvSpPr>
          <p:spPr>
            <a:xfrm>
              <a:off x="5223238" y="1446708"/>
              <a:ext cx="967141" cy="390626"/>
            </a:xfrm>
            <a:prstGeom prst="rect">
              <a:avLst/>
            </a:prstGeom>
          </p:spPr>
          <p:txBody>
            <a:bodyPr vert="horz" wrap="square" lIns="89581" tIns="89581" rIns="89581" bIns="89581" rtlCol="0" anchor="t">
              <a:noAutofit/>
            </a:bodyPr>
            <a:lstStyle/>
            <a:p>
              <a:pPr marL="228567" indent="-228567" algn="ctr" defTabSz="878559">
                <a:lnSpc>
                  <a:spcPct val="90000"/>
                </a:lnSpc>
                <a:defRPr/>
              </a:pPr>
              <a:r>
                <a:rPr lang="en-US" sz="1961" b="1" kern="0" dirty="0">
                  <a:gradFill>
                    <a:gsLst>
                      <a:gs pos="53804">
                        <a:srgbClr val="FFFFFF"/>
                      </a:gs>
                      <a:gs pos="72000">
                        <a:srgbClr val="FFFFFF"/>
                      </a:gs>
                    </a:gsLst>
                  </a:gradFill>
                  <a:latin typeface="Segoe UI"/>
                  <a:ea typeface="Segoe UI" panose="020B0502040204020203" pitchFamily="34" charset="0"/>
                  <a:cs typeface="Segoe UI" panose="020B0502040204020203" pitchFamily="34" charset="0"/>
                </a:rPr>
                <a:t>4.</a:t>
              </a:r>
            </a:p>
          </p:txBody>
        </p:sp>
      </p:grpSp>
      <p:cxnSp>
        <p:nvCxnSpPr>
          <p:cNvPr id="442" name="Straight Arrow Connector 441"/>
          <p:cNvCxnSpPr>
            <a:cxnSpLocks/>
          </p:cNvCxnSpPr>
          <p:nvPr/>
        </p:nvCxnSpPr>
        <p:spPr>
          <a:xfrm flipV="1">
            <a:off x="6335820" y="2813822"/>
            <a:ext cx="1144053" cy="561175"/>
          </a:xfrm>
          <a:prstGeom prst="straightConnector1">
            <a:avLst/>
          </a:prstGeom>
          <a:noFill/>
          <a:ln w="76200" cap="flat" cmpd="sng" algn="ctr">
            <a:solidFill>
              <a:schemeClr val="accent5"/>
            </a:solidFill>
            <a:prstDash val="solid"/>
            <a:headEnd type="none"/>
            <a:tailEnd type="triangle" w="med" len="lg"/>
          </a:ln>
          <a:effectLst/>
        </p:spPr>
      </p:cxnSp>
      <p:pic>
        <p:nvPicPr>
          <p:cNvPr id="443" name="Picture 12" descr="Image result for docker  logo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2221" y="2422543"/>
            <a:ext cx="587140" cy="391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4" name="Rectangle 443"/>
          <p:cNvSpPr/>
          <p:nvPr/>
        </p:nvSpPr>
        <p:spPr>
          <a:xfrm>
            <a:off x="4296012" y="1421905"/>
            <a:ext cx="522840" cy="1420980"/>
          </a:xfrm>
          <a:prstGeom prst="rect">
            <a:avLst/>
          </a:prstGeom>
          <a:pattFill prst="horzBrick">
            <a:fgClr>
              <a:sysClr val="window" lastClr="FFFFFF"/>
            </a:fgClr>
            <a:bgClr>
              <a:srgbClr val="C0504D"/>
            </a:bgClr>
          </a:patt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896214">
              <a:lnSpc>
                <a:spcPct val="90000"/>
              </a:lnSpc>
              <a:defRPr/>
            </a:pPr>
            <a:endParaRPr lang="en-US" sz="1765" kern="0" dirty="0">
              <a:solidFill>
                <a:sysClr val="windowText" lastClr="000000"/>
              </a:solidFill>
              <a:latin typeface="Calibri"/>
            </a:endParaRPr>
          </a:p>
        </p:txBody>
      </p:sp>
      <p:grpSp>
        <p:nvGrpSpPr>
          <p:cNvPr id="446" name="Group 445"/>
          <p:cNvGrpSpPr/>
          <p:nvPr/>
        </p:nvGrpSpPr>
        <p:grpSpPr>
          <a:xfrm>
            <a:off x="597486" y="1430352"/>
            <a:ext cx="1454326" cy="1451969"/>
            <a:chOff x="608671" y="1458249"/>
            <a:chExt cx="1483698" cy="1481295"/>
          </a:xfrm>
        </p:grpSpPr>
        <p:sp>
          <p:nvSpPr>
            <p:cNvPr id="447" name="Rounded Rectangle 11"/>
            <p:cNvSpPr/>
            <p:nvPr/>
          </p:nvSpPr>
          <p:spPr>
            <a:xfrm>
              <a:off x="608671" y="1461030"/>
              <a:ext cx="1483698" cy="1478514"/>
            </a:xfrm>
            <a:prstGeom prst="roundRect">
              <a:avLst>
                <a:gd name="adj" fmla="val 5783"/>
              </a:avLst>
            </a:prstGeom>
            <a:solidFill>
              <a:schemeClr val="tx1"/>
            </a:solidFill>
            <a:ln w="28575" cap="flat" cmpd="sng" algn="ctr">
              <a:solidFill>
                <a:srgbClr val="FFFFFF">
                  <a:lumMod val="75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89581" tIns="89581" rIns="89581" bIns="89581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878559">
                <a:lnSpc>
                  <a:spcPct val="90000"/>
                </a:lnSpc>
                <a:defRPr/>
              </a:pPr>
              <a:endParaRPr lang="en-US" sz="1077" kern="0" dirty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448" name="TextBox 447"/>
            <p:cNvSpPr txBox="1"/>
            <p:nvPr/>
          </p:nvSpPr>
          <p:spPr>
            <a:xfrm>
              <a:off x="659206" y="1806524"/>
              <a:ext cx="1375377" cy="876125"/>
            </a:xfrm>
            <a:prstGeom prst="rect">
              <a:avLst/>
            </a:prstGeom>
          </p:spPr>
          <p:txBody>
            <a:bodyPr vert="horz" wrap="square" lIns="89581" tIns="89581" rIns="89581" bIns="89581" rtlCol="0" anchor="t">
              <a:noAutofit/>
            </a:bodyPr>
            <a:lstStyle/>
            <a:p>
              <a:pPr algn="ctr" defTabSz="878559">
                <a:lnSpc>
                  <a:spcPct val="90000"/>
                </a:lnSpc>
                <a:defRPr/>
              </a:pPr>
              <a:r>
                <a:rPr lang="en-US" sz="1567" kern="0" dirty="0">
                  <a:gradFill>
                    <a:gsLst>
                      <a:gs pos="53804">
                        <a:srgbClr val="FFFFFF"/>
                      </a:gs>
                      <a:gs pos="72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anose="020B0502040204020203" pitchFamily="34" charset="0"/>
                  <a:cs typeface="Segoe UI" panose="020B0502040204020203" pitchFamily="34" charset="0"/>
                </a:rPr>
                <a:t>Source Code Control</a:t>
              </a:r>
            </a:p>
            <a:p>
              <a:pPr algn="ctr" defTabSz="878559">
                <a:lnSpc>
                  <a:spcPct val="90000"/>
                </a:lnSpc>
                <a:defRPr/>
              </a:pPr>
              <a:r>
                <a:rPr lang="en-US" sz="1077" kern="0" dirty="0">
                  <a:gradFill>
                    <a:gsLst>
                      <a:gs pos="53804">
                        <a:srgbClr val="FFFFFF"/>
                      </a:gs>
                      <a:gs pos="72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anose="020B0502040204020203" pitchFamily="34" charset="0"/>
                  <a:cs typeface="Segoe UI" panose="020B0502040204020203" pitchFamily="34" charset="0"/>
                </a:rPr>
                <a:t>(SCC)</a:t>
              </a:r>
            </a:p>
          </p:txBody>
        </p:sp>
        <p:sp>
          <p:nvSpPr>
            <p:cNvPr id="449" name="TextBox 448"/>
            <p:cNvSpPr txBox="1"/>
            <p:nvPr/>
          </p:nvSpPr>
          <p:spPr>
            <a:xfrm>
              <a:off x="889041" y="1458249"/>
              <a:ext cx="967141" cy="390626"/>
            </a:xfrm>
            <a:prstGeom prst="rect">
              <a:avLst/>
            </a:prstGeom>
          </p:spPr>
          <p:txBody>
            <a:bodyPr vert="horz" wrap="square" lIns="89581" tIns="89581" rIns="89581" bIns="89581" rtlCol="0" anchor="t">
              <a:noAutofit/>
            </a:bodyPr>
            <a:lstStyle/>
            <a:p>
              <a:pPr marL="228567" indent="-228567" algn="ctr" defTabSz="878559">
                <a:lnSpc>
                  <a:spcPct val="90000"/>
                </a:lnSpc>
                <a:defRPr/>
              </a:pPr>
              <a:r>
                <a:rPr lang="en-US" sz="1961" b="1" kern="0" dirty="0">
                  <a:gradFill>
                    <a:gsLst>
                      <a:gs pos="53804">
                        <a:srgbClr val="FFFFFF"/>
                      </a:gs>
                      <a:gs pos="72000">
                        <a:srgbClr val="FFFFFF"/>
                      </a:gs>
                    </a:gsLst>
                  </a:gradFill>
                  <a:latin typeface="Segoe UI"/>
                  <a:ea typeface="Segoe UI" panose="020B0502040204020203" pitchFamily="34" charset="0"/>
                  <a:cs typeface="Segoe UI" panose="020B0502040204020203" pitchFamily="34" charset="0"/>
                </a:rPr>
                <a:t>2.</a:t>
              </a:r>
            </a:p>
          </p:txBody>
        </p:sp>
        <p:pic>
          <p:nvPicPr>
            <p:cNvPr id="450" name="Picture 449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671050" y="2532908"/>
              <a:ext cx="360364" cy="358071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2347839-E005-4CD0-9350-AF13AAA46A89}"/>
              </a:ext>
            </a:extLst>
          </p:cNvPr>
          <p:cNvGrpSpPr/>
          <p:nvPr/>
        </p:nvGrpSpPr>
        <p:grpSpPr>
          <a:xfrm>
            <a:off x="4838940" y="3063572"/>
            <a:ext cx="1454326" cy="1449245"/>
            <a:chOff x="4935970" y="3124506"/>
            <a:chExt cx="1483488" cy="1478305"/>
          </a:xfrm>
        </p:grpSpPr>
        <p:sp>
          <p:nvSpPr>
            <p:cNvPr id="454" name="Rounded Rectangle 12"/>
            <p:cNvSpPr/>
            <p:nvPr/>
          </p:nvSpPr>
          <p:spPr>
            <a:xfrm>
              <a:off x="4935970" y="3124506"/>
              <a:ext cx="1483488" cy="1478305"/>
            </a:xfrm>
            <a:prstGeom prst="roundRect">
              <a:avLst>
                <a:gd name="adj" fmla="val 5783"/>
              </a:avLst>
            </a:prstGeom>
            <a:solidFill>
              <a:schemeClr val="tx1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89581" tIns="89581" rIns="89581" bIns="89581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878559">
                <a:lnSpc>
                  <a:spcPct val="90000"/>
                </a:lnSpc>
                <a:defRPr/>
              </a:pPr>
              <a:endParaRPr lang="en-US" sz="1077" kern="0" dirty="0">
                <a:solidFill>
                  <a:sysClr val="windowText" lastClr="000000"/>
                </a:solidFill>
                <a:latin typeface="Segoe UI Semilight"/>
              </a:endParaRPr>
            </a:p>
          </p:txBody>
        </p:sp>
        <p:pic>
          <p:nvPicPr>
            <p:cNvPr id="456" name="Picture 455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5083438" y="3670563"/>
              <a:ext cx="565823" cy="565823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6107FA96-2A1E-4DD3-818A-ACE316AE6B4F}"/>
              </a:ext>
            </a:extLst>
          </p:cNvPr>
          <p:cNvGrpSpPr/>
          <p:nvPr/>
        </p:nvGrpSpPr>
        <p:grpSpPr>
          <a:xfrm>
            <a:off x="9355947" y="2201061"/>
            <a:ext cx="2509989" cy="609014"/>
            <a:chOff x="9366051" y="2200383"/>
            <a:chExt cx="2510346" cy="609100"/>
          </a:xfrm>
        </p:grpSpPr>
        <p:sp>
          <p:nvSpPr>
            <p:cNvPr id="418" name="Rectangle 417"/>
            <p:cNvSpPr/>
            <p:nvPr/>
          </p:nvSpPr>
          <p:spPr>
            <a:xfrm>
              <a:off x="9366051" y="2200383"/>
              <a:ext cx="2510346" cy="609100"/>
            </a:xfrm>
            <a:prstGeom prst="rect">
              <a:avLst/>
            </a:prstGeom>
            <a:solidFill>
              <a:schemeClr val="tx1"/>
            </a:solidFill>
            <a:ln w="28575" cap="flat" cmpd="sng" algn="ctr">
              <a:solidFill>
                <a:srgbClr val="FFFFFF">
                  <a:lumMod val="75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627408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78559">
                <a:lnSpc>
                  <a:spcPct val="90000"/>
                </a:lnSpc>
                <a:defRPr/>
              </a:pPr>
              <a:r>
                <a:rPr lang="en-US" sz="1567" kern="0" dirty="0">
                  <a:gradFill>
                    <a:gsLst>
                      <a:gs pos="11413">
                        <a:srgbClr val="FFFFFF"/>
                      </a:gs>
                      <a:gs pos="30978">
                        <a:srgbClr val="FFFFFF"/>
                      </a:gs>
                    </a:gsLst>
                    <a:lin ang="0" scaled="0"/>
                  </a:gradFill>
                  <a:latin typeface="Segoe UI"/>
                </a:rPr>
                <a:t>App Services</a:t>
              </a:r>
            </a:p>
          </p:txBody>
        </p:sp>
        <p:pic>
          <p:nvPicPr>
            <p:cNvPr id="110" name="Picture 109">
              <a:extLst>
                <a:ext uri="{FF2B5EF4-FFF2-40B4-BE49-F238E27FC236}">
                  <a16:creationId xmlns:a16="http://schemas.microsoft.com/office/drawing/2014/main" id="{17FD1D27-800F-431B-A693-180626D994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9522589" y="2290959"/>
              <a:ext cx="441455" cy="441796"/>
            </a:xfrm>
            <a:prstGeom prst="rect">
              <a:avLst/>
            </a:prstGeom>
          </p:spPr>
        </p:pic>
      </p:grpSp>
      <p:grpSp>
        <p:nvGrpSpPr>
          <p:cNvPr id="407" name="Group 406"/>
          <p:cNvGrpSpPr/>
          <p:nvPr/>
        </p:nvGrpSpPr>
        <p:grpSpPr>
          <a:xfrm>
            <a:off x="4590079" y="4683875"/>
            <a:ext cx="2028453" cy="1551462"/>
            <a:chOff x="4681901" y="4777485"/>
            <a:chExt cx="2069421" cy="1582797"/>
          </a:xfrm>
        </p:grpSpPr>
        <p:pic>
          <p:nvPicPr>
            <p:cNvPr id="408" name="Picture 407"/>
            <p:cNvPicPr>
              <a:picLocks noChangeAspect="1"/>
            </p:cNvPicPr>
            <p:nvPr/>
          </p:nvPicPr>
          <p:blipFill>
            <a:blip r:embed="rId16">
              <a:duotone>
                <a:prstClr val="black"/>
                <a:srgbClr val="002050">
                  <a:tint val="45000"/>
                  <a:satMod val="400000"/>
                </a:srgbClr>
              </a:duotone>
              <a:lum bright="-20000"/>
            </a:blip>
            <a:stretch>
              <a:fillRect/>
            </a:stretch>
          </p:blipFill>
          <p:spPr>
            <a:xfrm>
              <a:off x="4681901" y="4854121"/>
              <a:ext cx="2069421" cy="1506161"/>
            </a:xfrm>
            <a:prstGeom prst="rect">
              <a:avLst/>
            </a:prstGeom>
          </p:spPr>
        </p:pic>
        <p:sp>
          <p:nvSpPr>
            <p:cNvPr id="409" name="Rectangle 408"/>
            <p:cNvSpPr/>
            <p:nvPr/>
          </p:nvSpPr>
          <p:spPr>
            <a:xfrm>
              <a:off x="4984766" y="4897716"/>
              <a:ext cx="1705477" cy="202787"/>
            </a:xfrm>
            <a:prstGeom prst="rect">
              <a:avLst/>
            </a:prstGeom>
            <a:solidFill>
              <a:schemeClr val="tx1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896214">
                <a:lnSpc>
                  <a:spcPct val="90000"/>
                </a:lnSpc>
                <a:defRPr/>
              </a:pPr>
              <a:endParaRPr lang="en-US" sz="1765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10" name="TextBox 409"/>
            <p:cNvSpPr txBox="1"/>
            <p:nvPr/>
          </p:nvSpPr>
          <p:spPr>
            <a:xfrm>
              <a:off x="5291402" y="4777485"/>
              <a:ext cx="967141" cy="390626"/>
            </a:xfrm>
            <a:prstGeom prst="rect">
              <a:avLst/>
            </a:prstGeom>
          </p:spPr>
          <p:txBody>
            <a:bodyPr vert="horz" wrap="square" lIns="89581" tIns="89581" rIns="89581" bIns="89581" rtlCol="0" anchor="t">
              <a:noAutofit/>
            </a:bodyPr>
            <a:lstStyle/>
            <a:p>
              <a:pPr marL="228567" indent="-228567" algn="ctr" defTabSz="878559">
                <a:lnSpc>
                  <a:spcPct val="90000"/>
                </a:lnSpc>
                <a:defRPr/>
              </a:pPr>
              <a:r>
                <a:rPr lang="en-US" sz="1961" b="1" kern="0" dirty="0">
                  <a:gradFill>
                    <a:gsLst>
                      <a:gs pos="53804">
                        <a:srgbClr val="FFFFFF"/>
                      </a:gs>
                      <a:gs pos="72000">
                        <a:srgbClr val="FFFFFF"/>
                      </a:gs>
                    </a:gsLst>
                  </a:gradFill>
                  <a:latin typeface="Segoe UI"/>
                  <a:ea typeface="Segoe UI" panose="020B0502040204020203" pitchFamily="34" charset="0"/>
                  <a:cs typeface="Segoe UI" panose="020B0502040204020203" pitchFamily="34" charset="0"/>
                </a:rPr>
                <a:t>6.</a:t>
              </a:r>
            </a:p>
          </p:txBody>
        </p:sp>
      </p:grpSp>
      <p:pic>
        <p:nvPicPr>
          <p:cNvPr id="108" name="Picture 4" descr="https://zapier.cachefly.net/storage/services/59152a3a91bfe0ddd2fc9b978448593a.128x128.png">
            <a:extLst>
              <a:ext uri="{FF2B5EF4-FFF2-40B4-BE49-F238E27FC236}">
                <a16:creationId xmlns:a16="http://schemas.microsoft.com/office/drawing/2014/main" id="{534E63D1-5C86-4464-82D9-E98BAFCAF0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04" t="22115" r="21627" b="23287"/>
          <a:stretch/>
        </p:blipFill>
        <p:spPr bwMode="auto">
          <a:xfrm>
            <a:off x="1335929" y="6079783"/>
            <a:ext cx="287674" cy="267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" name="Picture 4" descr="https://zapier.cachefly.net/storage/services/59152a3a91bfe0ddd2fc9b978448593a.128x128.png">
            <a:extLst>
              <a:ext uri="{FF2B5EF4-FFF2-40B4-BE49-F238E27FC236}">
                <a16:creationId xmlns:a16="http://schemas.microsoft.com/office/drawing/2014/main" id="{1CD94C35-B1D2-472C-B835-7CF03AC00B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04" t="22115" r="21627" b="23287"/>
          <a:stretch/>
        </p:blipFill>
        <p:spPr bwMode="auto">
          <a:xfrm>
            <a:off x="661334" y="1514939"/>
            <a:ext cx="287674" cy="267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1" name="Picture 10" descr="https://wiki.jenkins-ci.org/download/attachments/2916393/logo-title.png?version=1&amp;modificationDate=1302753947000">
            <a:extLst>
              <a:ext uri="{FF2B5EF4-FFF2-40B4-BE49-F238E27FC236}">
                <a16:creationId xmlns:a16="http://schemas.microsoft.com/office/drawing/2014/main" id="{B04894A7-0ADD-4295-BF38-781D9F1DB5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203"/>
          <a:stretch/>
        </p:blipFill>
        <p:spPr bwMode="auto">
          <a:xfrm>
            <a:off x="651217" y="2448290"/>
            <a:ext cx="342509" cy="396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" name="Picture 4" descr="https://zapier.cachefly.net/storage/services/59152a3a91bfe0ddd2fc9b978448593a.128x128.png">
            <a:extLst>
              <a:ext uri="{FF2B5EF4-FFF2-40B4-BE49-F238E27FC236}">
                <a16:creationId xmlns:a16="http://schemas.microsoft.com/office/drawing/2014/main" id="{A8D1F7A4-DDD3-438F-B13F-E9867AC860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04" t="22115" r="21627" b="23287"/>
          <a:stretch/>
        </p:blipFill>
        <p:spPr bwMode="auto">
          <a:xfrm>
            <a:off x="2805580" y="1514938"/>
            <a:ext cx="287674" cy="267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3" name="Picture 4" descr="https://zapier.cachefly.net/storage/services/59152a3a91bfe0ddd2fc9b978448593a.128x128.png">
            <a:extLst>
              <a:ext uri="{FF2B5EF4-FFF2-40B4-BE49-F238E27FC236}">
                <a16:creationId xmlns:a16="http://schemas.microsoft.com/office/drawing/2014/main" id="{C2258347-6C90-469D-A505-FEAEF89600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04" t="22115" r="21627" b="23287"/>
          <a:stretch/>
        </p:blipFill>
        <p:spPr bwMode="auto">
          <a:xfrm>
            <a:off x="4949823" y="1514935"/>
            <a:ext cx="287674" cy="267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4" name="Rectangle 113">
            <a:extLst>
              <a:ext uri="{FF2B5EF4-FFF2-40B4-BE49-F238E27FC236}">
                <a16:creationId xmlns:a16="http://schemas.microsoft.com/office/drawing/2014/main" id="{90197A79-DEA4-435F-842D-3CC47AEA7EDA}"/>
              </a:ext>
            </a:extLst>
          </p:cNvPr>
          <p:cNvSpPr/>
          <p:nvPr/>
        </p:nvSpPr>
        <p:spPr>
          <a:xfrm>
            <a:off x="5422654" y="3494237"/>
            <a:ext cx="946254" cy="5382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896214">
              <a:lnSpc>
                <a:spcPct val="90000"/>
              </a:lnSpc>
              <a:defRPr/>
            </a:pPr>
            <a:r>
              <a:rPr lang="en-US" sz="1077" kern="0" dirty="0">
                <a:gradFill>
                  <a:gsLst>
                    <a:gs pos="53804">
                      <a:srgbClr val="FFFFFF"/>
                    </a:gs>
                    <a:gs pos="72000">
                      <a:srgbClr val="FFFFFF"/>
                    </a:gs>
                  </a:gsLst>
                </a:gradFill>
                <a:latin typeface="Segoe UI"/>
                <a:ea typeface="Segoe UI" panose="020B0502040204020203" pitchFamily="34" charset="0"/>
                <a:cs typeface="Segoe UI" panose="020B0502040204020203" pitchFamily="34" charset="0"/>
              </a:rPr>
              <a:t>Azure Container Registry</a:t>
            </a: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CE093C76-C88A-4A49-82D4-BB3183238C02}"/>
              </a:ext>
            </a:extLst>
          </p:cNvPr>
          <p:cNvSpPr/>
          <p:nvPr/>
        </p:nvSpPr>
        <p:spPr>
          <a:xfrm>
            <a:off x="5070482" y="5065875"/>
            <a:ext cx="1260987" cy="2397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896214">
              <a:lnSpc>
                <a:spcPct val="90000"/>
              </a:lnSpc>
              <a:defRPr/>
            </a:pPr>
            <a:r>
              <a:rPr lang="en-US" sz="1077" kern="0" dirty="0">
                <a:gradFill>
                  <a:gsLst>
                    <a:gs pos="53804">
                      <a:srgbClr val="FFFFFF"/>
                    </a:gs>
                    <a:gs pos="72000">
                      <a:srgbClr val="FFFFFF"/>
                    </a:gs>
                  </a:gsLst>
                </a:gradFill>
                <a:latin typeface="Segoe UI"/>
                <a:ea typeface="Segoe UI" panose="020B0502040204020203" pitchFamily="34" charset="0"/>
                <a:cs typeface="Segoe UI" panose="020B0502040204020203" pitchFamily="34" charset="0"/>
              </a:rPr>
              <a:t>Azure Monitoring</a:t>
            </a:r>
          </a:p>
        </p:txBody>
      </p:sp>
    </p:spTree>
    <p:extLst>
      <p:ext uri="{BB962C8B-B14F-4D97-AF65-F5344CB8AC3E}">
        <p14:creationId xmlns:p14="http://schemas.microsoft.com/office/powerpoint/2010/main" val="188021296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3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5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3.7037E-6 L -0.00052 -0.36829 " pathEditMode="relative" rAng="0" ptsTypes="AA">
                                      <p:cBhvr>
                                        <p:cTn id="46" dur="2000" fill="hold"/>
                                        <p:tgtEl>
                                          <p:spTgt spid="3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-1842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900"/>
                                        <p:tgtEl>
                                          <p:spTgt spid="3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6" dur="9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400"/>
                            </p:stCondLst>
                            <p:childTnLst>
                              <p:par>
                                <p:cTn id="5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5.55112E-17 L 0.14232 5.55112E-17 " pathEditMode="relative" rAng="0" ptsTypes="AA">
                                      <p:cBhvr>
                                        <p:cTn id="62" dur="2000" fill="hold"/>
                                        <p:tgtEl>
                                          <p:spTgt spid="3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0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3400"/>
                            </p:stCondLst>
                            <p:childTnLst>
                              <p:par>
                                <p:cTn id="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3900"/>
                            </p:stCondLst>
                            <p:childTnLst>
                              <p:par>
                                <p:cTn id="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3.7037E-7 L 0.10742 0.12361 " pathEditMode="relative" rAng="0" ptsTypes="AA">
                                      <p:cBhvr>
                                        <p:cTn id="75" dur="1300" fill="hold"/>
                                        <p:tgtEl>
                                          <p:spTgt spid="3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65" y="61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500"/>
                            </p:stCondLst>
                            <p:childTnLst>
                              <p:par>
                                <p:cTn id="8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000"/>
                            </p:stCondLst>
                            <p:childTnLst>
                              <p:par>
                                <p:cTn id="8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900"/>
                                        <p:tgtEl>
                                          <p:spTgt spid="3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92" dur="900"/>
                                        <p:tgtEl>
                                          <p:spTgt spid="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1900"/>
                            </p:stCondLst>
                            <p:childTnLst>
                              <p:par>
                                <p:cTn id="9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2400"/>
                            </p:stCondLst>
                            <p:childTnLst>
                              <p:par>
                                <p:cTn id="98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700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01" dur="70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3100"/>
                            </p:stCondLst>
                            <p:childTnLst>
                              <p:par>
                                <p:cTn id="10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500"/>
                                        <p:tgtEl>
                                          <p:spTgt spid="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500"/>
                            </p:stCondLst>
                            <p:childTnLst>
                              <p:par>
                                <p:cTn id="1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4" dur="500"/>
                                        <p:tgtEl>
                                          <p:spTgt spid="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500"/>
                                        <p:tgtEl>
                                          <p:spTgt spid="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1500"/>
                            </p:stCondLst>
                            <p:childTnLst>
                              <p:par>
                                <p:cTn id="1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2000"/>
                            </p:stCondLst>
                            <p:childTnLst>
                              <p:par>
                                <p:cTn id="1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6" dur="500"/>
                                        <p:tgtEl>
                                          <p:spTgt spid="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2500"/>
                            </p:stCondLst>
                            <p:childTnLst>
                              <p:par>
                                <p:cTn id="1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0" dur="500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3000"/>
                            </p:stCondLst>
                            <p:childTnLst>
                              <p:par>
                                <p:cTn id="1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4" dur="500"/>
                                        <p:tgtEl>
                                          <p:spTgt spid="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3500"/>
                            </p:stCondLst>
                            <p:childTnLst>
                              <p:par>
                                <p:cTn id="1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8" dur="500"/>
                                        <p:tgtEl>
                                          <p:spTgt spid="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4000"/>
                            </p:stCondLst>
                            <p:childTnLst>
                              <p:par>
                                <p:cTn id="1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4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4500"/>
                            </p:stCondLst>
                            <p:childTnLst>
                              <p:par>
                                <p:cTn id="144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6" dur="1500"/>
                                        <p:tgtEl>
                                          <p:spTgt spid="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1" grpId="0" animBg="1"/>
      <p:bldP spid="360" grpId="0" animBg="1"/>
      <p:bldP spid="366" grpId="0" animBg="1"/>
      <p:bldP spid="388" grpId="0" animBg="1"/>
      <p:bldP spid="389" grpId="0" animBg="1"/>
      <p:bldP spid="391" grpId="0" animBg="1"/>
      <p:bldP spid="393" grpId="0"/>
      <p:bldP spid="394" grpId="0"/>
      <p:bldP spid="421" grpId="0" animBg="1"/>
      <p:bldP spid="423" grpId="0" animBg="1"/>
      <p:bldP spid="424" grpId="0" animBg="1"/>
      <p:bldP spid="425" grpId="0" animBg="1"/>
      <p:bldP spid="444" grpId="0" animBg="1"/>
      <p:bldP spid="114" grpId="0"/>
      <p:bldP spid="11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179733" y="4410807"/>
            <a:ext cx="1254995" cy="593764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3175"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225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76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5978">
                      <a:srgbClr val="394D54"/>
                    </a:gs>
                    <a:gs pos="15761">
                      <a:srgbClr val="394D54"/>
                    </a:gs>
                  </a:gsLst>
                  <a:lin ang="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Secret Management </a:t>
            </a:r>
          </a:p>
        </p:txBody>
      </p:sp>
      <p:sp>
        <p:nvSpPr>
          <p:cNvPr id="6" name="Rectangle 5"/>
          <p:cNvSpPr/>
          <p:nvPr/>
        </p:nvSpPr>
        <p:spPr>
          <a:xfrm>
            <a:off x="1179733" y="1191673"/>
            <a:ext cx="1254995" cy="456031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3175"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225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76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5978">
                      <a:srgbClr val="394D54"/>
                    </a:gs>
                    <a:gs pos="15761">
                      <a:srgbClr val="394D54"/>
                    </a:gs>
                  </a:gsLst>
                  <a:lin ang="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Language/</a:t>
            </a:r>
            <a:br>
              <a:rPr kumimoji="0" lang="en-US" sz="1176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5978">
                      <a:srgbClr val="394D54"/>
                    </a:gs>
                    <a:gs pos="15761">
                      <a:srgbClr val="394D54"/>
                    </a:gs>
                  </a:gsLst>
                  <a:lin ang="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</a:br>
            <a:r>
              <a:rPr kumimoji="0" lang="en-US" sz="1176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5978">
                      <a:srgbClr val="394D54"/>
                    </a:gs>
                    <a:gs pos="15761">
                      <a:srgbClr val="394D54"/>
                    </a:gs>
                  </a:gsLst>
                  <a:lin ang="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Framework</a:t>
            </a:r>
          </a:p>
        </p:txBody>
      </p:sp>
      <p:sp>
        <p:nvSpPr>
          <p:cNvPr id="7" name="Rectangle 6"/>
          <p:cNvSpPr/>
          <p:nvPr/>
        </p:nvSpPr>
        <p:spPr>
          <a:xfrm>
            <a:off x="1179733" y="1645369"/>
            <a:ext cx="1254995" cy="904859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3175"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225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76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5978">
                      <a:srgbClr val="394D54"/>
                    </a:gs>
                    <a:gs pos="15761">
                      <a:srgbClr val="394D54"/>
                    </a:gs>
                  </a:gsLst>
                  <a:lin ang="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Dev Tools</a:t>
            </a:r>
          </a:p>
        </p:txBody>
      </p:sp>
      <p:sp>
        <p:nvSpPr>
          <p:cNvPr id="10" name="Rectangle 9"/>
          <p:cNvSpPr/>
          <p:nvPr/>
        </p:nvSpPr>
        <p:spPr>
          <a:xfrm>
            <a:off x="1179733" y="2547893"/>
            <a:ext cx="1254995" cy="738728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3175"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225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76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5978">
                      <a:srgbClr val="394D54"/>
                    </a:gs>
                    <a:gs pos="15761">
                      <a:srgbClr val="394D54"/>
                    </a:gs>
                  </a:gsLst>
                  <a:lin ang="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Build System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179733" y="3284285"/>
            <a:ext cx="1254995" cy="675162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3175"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225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76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5978">
                      <a:srgbClr val="394D54"/>
                    </a:gs>
                    <a:gs pos="15761">
                      <a:srgbClr val="394D54"/>
                    </a:gs>
                  </a:gsLst>
                  <a:lin ang="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Target OS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179733" y="3957112"/>
            <a:ext cx="1254995" cy="456031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3175"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225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76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5978">
                      <a:srgbClr val="394D54"/>
                    </a:gs>
                    <a:gs pos="15761">
                      <a:srgbClr val="394D54"/>
                    </a:gs>
                  </a:gsLst>
                  <a:lin ang="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Container Registry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179733" y="5002237"/>
            <a:ext cx="1254995" cy="1566431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3175"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225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76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5978">
                      <a:srgbClr val="394D54"/>
                    </a:gs>
                    <a:gs pos="15761">
                      <a:srgbClr val="394D54"/>
                    </a:gs>
                  </a:gsLst>
                  <a:lin ang="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Container Hosting</a:t>
            </a:r>
          </a:p>
        </p:txBody>
      </p:sp>
      <p:sp>
        <p:nvSpPr>
          <p:cNvPr id="24" name="Freeform: Shape 23"/>
          <p:cNvSpPr/>
          <p:nvPr/>
        </p:nvSpPr>
        <p:spPr>
          <a:xfrm>
            <a:off x="3456428" y="1199144"/>
            <a:ext cx="1584821" cy="449125"/>
          </a:xfrm>
          <a:custGeom>
            <a:avLst/>
            <a:gdLst>
              <a:gd name="connsiteX0" fmla="*/ 0 w 1585046"/>
              <a:gd name="connsiteY0" fmla="*/ 0 h 516009"/>
              <a:gd name="connsiteX1" fmla="*/ 1585045 w 1585046"/>
              <a:gd name="connsiteY1" fmla="*/ 0 h 516009"/>
              <a:gd name="connsiteX2" fmla="*/ 1585045 w 1585046"/>
              <a:gd name="connsiteY2" fmla="*/ 246248 h 516009"/>
              <a:gd name="connsiteX3" fmla="*/ 1585046 w 1585046"/>
              <a:gd name="connsiteY3" fmla="*/ 246248 h 516009"/>
              <a:gd name="connsiteX4" fmla="*/ 1585046 w 1585046"/>
              <a:gd name="connsiteY4" fmla="*/ 516009 h 516009"/>
              <a:gd name="connsiteX5" fmla="*/ 1009651 w 1585046"/>
              <a:gd name="connsiteY5" fmla="*/ 516009 h 516009"/>
              <a:gd name="connsiteX6" fmla="*/ 1009651 w 1585046"/>
              <a:gd name="connsiteY6" fmla="*/ 269761 h 516009"/>
              <a:gd name="connsiteX7" fmla="*/ 933451 w 1585046"/>
              <a:gd name="connsiteY7" fmla="*/ 269761 h 516009"/>
              <a:gd name="connsiteX8" fmla="*/ 933451 w 1585046"/>
              <a:gd name="connsiteY8" fmla="*/ 516009 h 516009"/>
              <a:gd name="connsiteX9" fmla="*/ 1 w 1585046"/>
              <a:gd name="connsiteY9" fmla="*/ 516009 h 516009"/>
              <a:gd name="connsiteX10" fmla="*/ 1 w 1585046"/>
              <a:gd name="connsiteY10" fmla="*/ 269761 h 516009"/>
              <a:gd name="connsiteX11" fmla="*/ 0 w 1585046"/>
              <a:gd name="connsiteY11" fmla="*/ 269761 h 516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585046" h="516009">
                <a:moveTo>
                  <a:pt x="0" y="0"/>
                </a:moveTo>
                <a:lnTo>
                  <a:pt x="1585045" y="0"/>
                </a:lnTo>
                <a:lnTo>
                  <a:pt x="1585045" y="246248"/>
                </a:lnTo>
                <a:lnTo>
                  <a:pt x="1585046" y="246248"/>
                </a:lnTo>
                <a:lnTo>
                  <a:pt x="1585046" y="516009"/>
                </a:lnTo>
                <a:lnTo>
                  <a:pt x="1009651" y="516009"/>
                </a:lnTo>
                <a:lnTo>
                  <a:pt x="1009651" y="269761"/>
                </a:lnTo>
                <a:lnTo>
                  <a:pt x="933451" y="269761"/>
                </a:lnTo>
                <a:lnTo>
                  <a:pt x="933451" y="516009"/>
                </a:lnTo>
                <a:lnTo>
                  <a:pt x="1" y="516009"/>
                </a:lnTo>
                <a:lnTo>
                  <a:pt x="1" y="269761"/>
                </a:lnTo>
                <a:lnTo>
                  <a:pt x="0" y="26976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225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3626571" y="1412540"/>
            <a:ext cx="627340" cy="2567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225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76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70652">
                      <a:srgbClr val="FFFFFF"/>
                    </a:gs>
                    <a:gs pos="46739">
                      <a:srgbClr val="FFFFFF"/>
                    </a:gs>
                  </a:gsLst>
                  <a:lin ang="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Full FX</a:t>
            </a:r>
          </a:p>
        </p:txBody>
      </p:sp>
      <p:sp>
        <p:nvSpPr>
          <p:cNvPr id="26" name="Rectangle 25"/>
          <p:cNvSpPr/>
          <p:nvPr/>
        </p:nvSpPr>
        <p:spPr>
          <a:xfrm>
            <a:off x="4481035" y="1403649"/>
            <a:ext cx="498037" cy="2567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225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76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70652">
                      <a:srgbClr val="FFFFFF"/>
                    </a:gs>
                    <a:gs pos="46739">
                      <a:srgbClr val="FFFFFF"/>
                    </a:gs>
                  </a:gsLst>
                  <a:lin ang="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Core</a:t>
            </a:r>
          </a:p>
        </p:txBody>
      </p:sp>
      <p:sp>
        <p:nvSpPr>
          <p:cNvPr id="35" name="Rectangle 34"/>
          <p:cNvSpPr/>
          <p:nvPr/>
        </p:nvSpPr>
        <p:spPr>
          <a:xfrm>
            <a:off x="7077734" y="1199144"/>
            <a:ext cx="798288" cy="4491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25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72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95109">
                      <a:srgbClr val="FFFFFF"/>
                    </a:gs>
                    <a:gs pos="88043">
                      <a:srgbClr val="FFFFFF"/>
                    </a:gs>
                  </a:gsLst>
                  <a:lin ang="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Node.js</a:t>
            </a:r>
          </a:p>
        </p:txBody>
      </p:sp>
      <p:sp>
        <p:nvSpPr>
          <p:cNvPr id="45" name="Rectangle 44"/>
          <p:cNvSpPr/>
          <p:nvPr/>
        </p:nvSpPr>
        <p:spPr>
          <a:xfrm>
            <a:off x="8580306" y="1199144"/>
            <a:ext cx="740879" cy="4491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25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72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95109">
                      <a:srgbClr val="FFFFFF"/>
                    </a:gs>
                    <a:gs pos="88043">
                      <a:srgbClr val="FFFFFF"/>
                    </a:gs>
                  </a:gsLst>
                  <a:lin ang="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Java</a:t>
            </a:r>
          </a:p>
        </p:txBody>
      </p:sp>
      <p:sp>
        <p:nvSpPr>
          <p:cNvPr id="46" name="Rectangle 45"/>
          <p:cNvSpPr/>
          <p:nvPr/>
        </p:nvSpPr>
        <p:spPr>
          <a:xfrm>
            <a:off x="7961978" y="1199144"/>
            <a:ext cx="470609" cy="4491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25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72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95109">
                      <a:srgbClr val="FFFFFF"/>
                    </a:gs>
                    <a:gs pos="88043">
                      <a:srgbClr val="FFFFFF"/>
                    </a:gs>
                  </a:gsLst>
                  <a:lin ang="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GO</a:t>
            </a:r>
          </a:p>
        </p:txBody>
      </p:sp>
      <p:sp>
        <p:nvSpPr>
          <p:cNvPr id="47" name="Rectangle 46"/>
          <p:cNvSpPr/>
          <p:nvPr/>
        </p:nvSpPr>
        <p:spPr>
          <a:xfrm>
            <a:off x="6403166" y="1199144"/>
            <a:ext cx="588612" cy="44912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225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72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70652">
                      <a:srgbClr val="FFFFFF"/>
                    </a:gs>
                    <a:gs pos="46739">
                      <a:srgbClr val="FFFFFF"/>
                    </a:gs>
                  </a:gsLst>
                  <a:lin ang="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.NET Core</a:t>
            </a:r>
          </a:p>
        </p:txBody>
      </p:sp>
      <p:sp>
        <p:nvSpPr>
          <p:cNvPr id="5" name="Rectangle 4"/>
          <p:cNvSpPr/>
          <p:nvPr/>
        </p:nvSpPr>
        <p:spPr>
          <a:xfrm>
            <a:off x="1179733" y="4410807"/>
            <a:ext cx="8469428" cy="593764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225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68217A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179733" y="1191673"/>
            <a:ext cx="8469428" cy="45603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225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68217A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179733" y="1645369"/>
            <a:ext cx="8469428" cy="90485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225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68217A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179733" y="2547893"/>
            <a:ext cx="8469428" cy="738728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225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68217A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179733" y="3284285"/>
            <a:ext cx="8469428" cy="675162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225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68217A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179733" y="3957112"/>
            <a:ext cx="8469428" cy="45603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225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68217A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179733" y="5002237"/>
            <a:ext cx="8469428" cy="156643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225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68217A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8580307" y="1667756"/>
            <a:ext cx="737463" cy="411384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25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6403165" y="1667756"/>
            <a:ext cx="2029422" cy="411384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25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3456428" y="1667756"/>
            <a:ext cx="1345818" cy="4113848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225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Freeform: Shape 22"/>
          <p:cNvSpPr/>
          <p:nvPr/>
        </p:nvSpPr>
        <p:spPr>
          <a:xfrm>
            <a:off x="4625989" y="1684868"/>
            <a:ext cx="2807092" cy="2521021"/>
          </a:xfrm>
          <a:custGeom>
            <a:avLst/>
            <a:gdLst>
              <a:gd name="connsiteX0" fmla="*/ 0 w 2749945"/>
              <a:gd name="connsiteY0" fmla="*/ 0 h 2521379"/>
              <a:gd name="connsiteX1" fmla="*/ 233355 w 2749945"/>
              <a:gd name="connsiteY1" fmla="*/ 0 h 2521379"/>
              <a:gd name="connsiteX2" fmla="*/ 233355 w 2749945"/>
              <a:gd name="connsiteY2" fmla="*/ 1237358 h 2521379"/>
              <a:gd name="connsiteX3" fmla="*/ 443805 w 2749945"/>
              <a:gd name="connsiteY3" fmla="*/ 1447808 h 2521379"/>
              <a:gd name="connsiteX4" fmla="*/ 1014412 w 2749945"/>
              <a:gd name="connsiteY4" fmla="*/ 1447808 h 2521379"/>
              <a:gd name="connsiteX5" fmla="*/ 1014412 w 2749945"/>
              <a:gd name="connsiteY5" fmla="*/ 1448569 h 2521379"/>
              <a:gd name="connsiteX6" fmla="*/ 2014436 w 2749945"/>
              <a:gd name="connsiteY6" fmla="*/ 1448569 h 2521379"/>
              <a:gd name="connsiteX7" fmla="*/ 2749945 w 2749945"/>
              <a:gd name="connsiteY7" fmla="*/ 2184078 h 2521379"/>
              <a:gd name="connsiteX8" fmla="*/ 2749945 w 2749945"/>
              <a:gd name="connsiteY8" fmla="*/ 2521379 h 2521379"/>
              <a:gd name="connsiteX9" fmla="*/ 2516869 w 2749945"/>
              <a:gd name="connsiteY9" fmla="*/ 2521379 h 2521379"/>
              <a:gd name="connsiteX10" fmla="*/ 2516868 w 2749945"/>
              <a:gd name="connsiteY10" fmla="*/ 2184077 h 2521379"/>
              <a:gd name="connsiteX11" fmla="*/ 2014436 w 2749945"/>
              <a:gd name="connsiteY11" fmla="*/ 1681645 h 2521379"/>
              <a:gd name="connsiteX12" fmla="*/ 988583 w 2749945"/>
              <a:gd name="connsiteY12" fmla="*/ 1681645 h 2521379"/>
              <a:gd name="connsiteX13" fmla="*/ 988583 w 2749945"/>
              <a:gd name="connsiteY13" fmla="*/ 1681163 h 2521379"/>
              <a:gd name="connsiteX14" fmla="*/ 443805 w 2749945"/>
              <a:gd name="connsiteY14" fmla="*/ 1681163 h 2521379"/>
              <a:gd name="connsiteX15" fmla="*/ 0 w 2749945"/>
              <a:gd name="connsiteY15" fmla="*/ 1237358 h 2521379"/>
              <a:gd name="connsiteX16" fmla="*/ 0 w 2749945"/>
              <a:gd name="connsiteY16" fmla="*/ 0 h 2521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749945" h="2521379">
                <a:moveTo>
                  <a:pt x="0" y="0"/>
                </a:moveTo>
                <a:lnTo>
                  <a:pt x="233355" y="0"/>
                </a:lnTo>
                <a:lnTo>
                  <a:pt x="233355" y="1237358"/>
                </a:lnTo>
                <a:cubicBezTo>
                  <a:pt x="233355" y="1353586"/>
                  <a:pt x="327577" y="1447808"/>
                  <a:pt x="443805" y="1447808"/>
                </a:cubicBezTo>
                <a:lnTo>
                  <a:pt x="1014412" y="1447808"/>
                </a:lnTo>
                <a:lnTo>
                  <a:pt x="1014412" y="1448569"/>
                </a:lnTo>
                <a:lnTo>
                  <a:pt x="2014436" y="1448569"/>
                </a:lnTo>
                <a:cubicBezTo>
                  <a:pt x="2420646" y="1448569"/>
                  <a:pt x="2749945" y="1777868"/>
                  <a:pt x="2749945" y="2184078"/>
                </a:cubicBezTo>
                <a:lnTo>
                  <a:pt x="2749945" y="2521379"/>
                </a:lnTo>
                <a:lnTo>
                  <a:pt x="2516869" y="2521379"/>
                </a:lnTo>
                <a:lnTo>
                  <a:pt x="2516868" y="2184077"/>
                </a:lnTo>
                <a:cubicBezTo>
                  <a:pt x="2516868" y="1906591"/>
                  <a:pt x="2291922" y="1681645"/>
                  <a:pt x="2014436" y="1681645"/>
                </a:cubicBezTo>
                <a:lnTo>
                  <a:pt x="988583" y="1681645"/>
                </a:lnTo>
                <a:lnTo>
                  <a:pt x="988583" y="1681163"/>
                </a:lnTo>
                <a:lnTo>
                  <a:pt x="443805" y="1681163"/>
                </a:lnTo>
                <a:cubicBezTo>
                  <a:pt x="198698" y="1681163"/>
                  <a:pt x="0" y="1482465"/>
                  <a:pt x="0" y="123735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25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4020779" y="1149558"/>
            <a:ext cx="704783" cy="3397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225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65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70652">
                      <a:srgbClr val="FFFFFF"/>
                    </a:gs>
                    <a:gs pos="46739">
                      <a:srgbClr val="FFFFFF"/>
                    </a:gs>
                  </a:gsLst>
                  <a:lin ang="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.NET </a:t>
            </a: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9364" y="1816951"/>
            <a:ext cx="1181673" cy="590837"/>
          </a:xfrm>
          <a:prstGeom prst="rect">
            <a:avLst/>
          </a:prstGeom>
        </p:spPr>
      </p:pic>
      <p:grpSp>
        <p:nvGrpSpPr>
          <p:cNvPr id="29" name="Group 28"/>
          <p:cNvGrpSpPr/>
          <p:nvPr/>
        </p:nvGrpSpPr>
        <p:grpSpPr>
          <a:xfrm>
            <a:off x="7067081" y="1839691"/>
            <a:ext cx="840309" cy="551802"/>
            <a:chOff x="7000613" y="3173596"/>
            <a:chExt cx="1453450" cy="954431"/>
          </a:xfrm>
        </p:grpSpPr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69316" y="3173596"/>
              <a:ext cx="564924" cy="564924"/>
            </a:xfrm>
            <a:prstGeom prst="rect">
              <a:avLst/>
            </a:prstGeom>
          </p:spPr>
        </p:pic>
        <p:sp>
          <p:nvSpPr>
            <p:cNvPr id="31" name="TextBox 30"/>
            <p:cNvSpPr txBox="1"/>
            <p:nvPr/>
          </p:nvSpPr>
          <p:spPr>
            <a:xfrm>
              <a:off x="7000613" y="3642675"/>
              <a:ext cx="1453450" cy="4853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072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72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98913">
                        <a:srgbClr val="0B76C7"/>
                      </a:gs>
                      <a:gs pos="88043">
                        <a:srgbClr val="0B76C7"/>
                      </a:gs>
                    </a:gsLst>
                    <a:lin ang="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VS Code</a:t>
              </a: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3629363" y="2712973"/>
            <a:ext cx="2102470" cy="339757"/>
            <a:chOff x="90203" y="2754681"/>
            <a:chExt cx="2102768" cy="339806"/>
          </a:xfrm>
        </p:grpSpPr>
        <p:pic>
          <p:nvPicPr>
            <p:cNvPr id="33" name="Picture 4" descr="https://zapier.cachefly.net/storage/services/59152a3a91bfe0ddd2fc9b978448593a.128x128.png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704" t="22115" r="21627" b="23287"/>
            <a:stretch/>
          </p:blipFill>
          <p:spPr bwMode="auto">
            <a:xfrm>
              <a:off x="90203" y="2767395"/>
              <a:ext cx="337814" cy="3143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Rectangle 33"/>
            <p:cNvSpPr/>
            <p:nvPr/>
          </p:nvSpPr>
          <p:spPr>
            <a:xfrm>
              <a:off x="428017" y="2754681"/>
              <a:ext cx="1764954" cy="33980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164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65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46739">
                        <a:srgbClr val="68217A"/>
                      </a:gs>
                      <a:gs pos="31522">
                        <a:srgbClr val="68217A"/>
                      </a:gs>
                    </a:gsLst>
                    <a:lin ang="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VSTS CI/CD</a:t>
              </a:r>
            </a:p>
          </p:txBody>
        </p:sp>
      </p:grpSp>
      <p:sp>
        <p:nvSpPr>
          <p:cNvPr id="36" name="Rectangle 35"/>
          <p:cNvSpPr/>
          <p:nvPr/>
        </p:nvSpPr>
        <p:spPr>
          <a:xfrm>
            <a:off x="3850674" y="3534826"/>
            <a:ext cx="1254995" cy="37903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25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78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31522">
                      <a:srgbClr val="FFFFFF"/>
                    </a:gs>
                    <a:gs pos="27000">
                      <a:srgbClr val="FFFFFF"/>
                    </a:gs>
                  </a:gsLst>
                  <a:lin ang="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Nano Server</a:t>
            </a:r>
          </a:p>
          <a:p>
            <a:pPr marL="0" marR="0" lvl="0" indent="0" algn="ctr" defTabSz="914225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78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31522">
                      <a:srgbClr val="FFFFFF"/>
                    </a:gs>
                    <a:gs pos="27000">
                      <a:srgbClr val="FFFFFF"/>
                    </a:gs>
                  </a:gsLst>
                  <a:lin ang="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Containers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381484" y="3534826"/>
            <a:ext cx="2979947" cy="379032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25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76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Linux </a:t>
            </a:r>
          </a:p>
          <a:p>
            <a:pPr marL="0" marR="0" lvl="0" indent="0" algn="ctr" defTabSz="914225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76" b="1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Containers</a:t>
            </a:r>
          </a:p>
        </p:txBody>
      </p:sp>
      <p:sp>
        <p:nvSpPr>
          <p:cNvPr id="38" name="Rectangle 37"/>
          <p:cNvSpPr/>
          <p:nvPr/>
        </p:nvSpPr>
        <p:spPr>
          <a:xfrm>
            <a:off x="2557154" y="3534826"/>
            <a:ext cx="1254995" cy="37903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25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78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31522">
                      <a:srgbClr val="FFFFFF"/>
                    </a:gs>
                    <a:gs pos="27000">
                      <a:srgbClr val="FFFFFF"/>
                    </a:gs>
                  </a:gsLst>
                  <a:lin ang="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Windows Server</a:t>
            </a:r>
          </a:p>
          <a:p>
            <a:pPr marL="0" marR="0" lvl="0" indent="0" algn="ctr" defTabSz="914225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78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31522">
                      <a:srgbClr val="FFFFFF"/>
                    </a:gs>
                    <a:gs pos="27000">
                      <a:srgbClr val="FFFFFF"/>
                    </a:gs>
                  </a:gsLst>
                  <a:lin ang="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Containers</a:t>
            </a:r>
          </a:p>
        </p:txBody>
      </p:sp>
      <p:sp>
        <p:nvSpPr>
          <p:cNvPr id="41" name="Rectangle 40"/>
          <p:cNvSpPr/>
          <p:nvPr/>
        </p:nvSpPr>
        <p:spPr>
          <a:xfrm>
            <a:off x="2557154" y="4086886"/>
            <a:ext cx="6992114" cy="23719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25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76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31522">
                      <a:srgbClr val="FFFFFF"/>
                    </a:gs>
                    <a:gs pos="27000">
                      <a:srgbClr val="FFFFFF"/>
                    </a:gs>
                  </a:gsLst>
                  <a:lin ang="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Azure Container Registry</a:t>
            </a:r>
          </a:p>
        </p:txBody>
      </p:sp>
      <p:pic>
        <p:nvPicPr>
          <p:cNvPr id="44" name="Picture 2" descr="Image result for jenkins log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3263" y="2705749"/>
            <a:ext cx="1342618" cy="431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4" descr="Related image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ECECEC"/>
              </a:clrFrom>
              <a:clrTo>
                <a:srgbClr val="ECECE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3735" y="1647703"/>
            <a:ext cx="708495" cy="70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Rectangle 48"/>
          <p:cNvSpPr/>
          <p:nvPr/>
        </p:nvSpPr>
        <p:spPr>
          <a:xfrm>
            <a:off x="8536264" y="2264196"/>
            <a:ext cx="806301" cy="334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07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65" b="0" i="0" u="none" strike="noStrike" kern="1200" cap="none" spc="0" normalizeH="0" baseline="0" noProof="0" dirty="0">
                <a:ln>
                  <a:noFill/>
                </a:ln>
                <a:solidFill>
                  <a:srgbClr val="FC356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IntelliJ</a:t>
            </a:r>
          </a:p>
        </p:txBody>
      </p:sp>
      <p:sp>
        <p:nvSpPr>
          <p:cNvPr id="39" name="Rectangle 38"/>
          <p:cNvSpPr/>
          <p:nvPr/>
        </p:nvSpPr>
        <p:spPr>
          <a:xfrm>
            <a:off x="6403165" y="5100154"/>
            <a:ext cx="3146102" cy="23719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25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76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31522">
                      <a:srgbClr val="FFFFFF"/>
                    </a:gs>
                    <a:gs pos="27000">
                      <a:srgbClr val="FFFFFF"/>
                    </a:gs>
                  </a:gsLst>
                  <a:lin ang="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App Services with Containers</a:t>
            </a:r>
          </a:p>
        </p:txBody>
      </p:sp>
      <p:sp>
        <p:nvSpPr>
          <p:cNvPr id="40" name="Rectangle 39"/>
          <p:cNvSpPr/>
          <p:nvPr/>
        </p:nvSpPr>
        <p:spPr>
          <a:xfrm>
            <a:off x="2557154" y="5666857"/>
            <a:ext cx="6992114" cy="23719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25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76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31522">
                      <a:srgbClr val="FFFFFF"/>
                    </a:gs>
                    <a:gs pos="27000">
                      <a:srgbClr val="FFFFFF"/>
                    </a:gs>
                  </a:gsLst>
                  <a:lin ang="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ACS – Kubernetes</a:t>
            </a:r>
          </a:p>
        </p:txBody>
      </p:sp>
      <p:sp>
        <p:nvSpPr>
          <p:cNvPr id="42" name="Rectangle 41"/>
          <p:cNvSpPr/>
          <p:nvPr/>
        </p:nvSpPr>
        <p:spPr>
          <a:xfrm>
            <a:off x="2557154" y="5950208"/>
            <a:ext cx="6992114" cy="23719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25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76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31522">
                      <a:srgbClr val="FFFFFF"/>
                    </a:gs>
                    <a:gs pos="27000">
                      <a:srgbClr val="FFFFFF"/>
                    </a:gs>
                  </a:gsLst>
                  <a:lin ang="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Service Fabric</a:t>
            </a:r>
          </a:p>
        </p:txBody>
      </p:sp>
      <p:sp>
        <p:nvSpPr>
          <p:cNvPr id="43" name="Rectangle 42"/>
          <p:cNvSpPr/>
          <p:nvPr/>
        </p:nvSpPr>
        <p:spPr>
          <a:xfrm>
            <a:off x="6414751" y="6233558"/>
            <a:ext cx="3134516" cy="23719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25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76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31522">
                      <a:srgbClr val="FFFFFF"/>
                    </a:gs>
                    <a:gs pos="27000">
                      <a:srgbClr val="FFFFFF"/>
                    </a:gs>
                  </a:gsLst>
                  <a:lin ang="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ACS –DC/OS</a:t>
            </a:r>
          </a:p>
        </p:txBody>
      </p:sp>
      <p:sp>
        <p:nvSpPr>
          <p:cNvPr id="50" name="Rectangle 49"/>
          <p:cNvSpPr/>
          <p:nvPr/>
        </p:nvSpPr>
        <p:spPr>
          <a:xfrm>
            <a:off x="2557154" y="5383506"/>
            <a:ext cx="6992114" cy="23719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25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76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31522">
                      <a:srgbClr val="FFFFFF"/>
                    </a:gs>
                    <a:gs pos="27000">
                      <a:srgbClr val="FFFFFF"/>
                    </a:gs>
                  </a:gsLst>
                  <a:lin ang="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ACS – Docker</a:t>
            </a:r>
          </a:p>
        </p:txBody>
      </p:sp>
      <p:sp>
        <p:nvSpPr>
          <p:cNvPr id="52" name="Rectangle 51"/>
          <p:cNvSpPr/>
          <p:nvPr/>
        </p:nvSpPr>
        <p:spPr>
          <a:xfrm>
            <a:off x="2557154" y="4728119"/>
            <a:ext cx="6992114" cy="23719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25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76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31522">
                      <a:srgbClr val="FFFFFF"/>
                    </a:gs>
                    <a:gs pos="27000">
                      <a:srgbClr val="FFFFFF"/>
                    </a:gs>
                  </a:gsLst>
                  <a:lin ang="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Azure KeyVault, </a:t>
            </a:r>
            <a:r>
              <a:rPr kumimoji="0" lang="en-US" sz="1176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31522">
                      <a:srgbClr val="FFFFFF"/>
                    </a:gs>
                    <a:gs pos="27000">
                      <a:srgbClr val="FFFFFF"/>
                    </a:gs>
                  </a:gsLst>
                  <a:lin ang="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Hashicorp</a:t>
            </a:r>
            <a:r>
              <a:rPr kumimoji="0" lang="en-US" sz="1176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31522">
                      <a:srgbClr val="FFFFFF"/>
                    </a:gs>
                    <a:gs pos="27000">
                      <a:srgbClr val="FFFFFF"/>
                    </a:gs>
                  </a:gsLst>
                  <a:lin ang="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 Vault</a:t>
            </a:r>
          </a:p>
        </p:txBody>
      </p:sp>
      <p:sp>
        <p:nvSpPr>
          <p:cNvPr id="53" name="Rectangle 52"/>
          <p:cNvSpPr/>
          <p:nvPr/>
        </p:nvSpPr>
        <p:spPr>
          <a:xfrm>
            <a:off x="2557154" y="4450068"/>
            <a:ext cx="4520580" cy="23719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25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76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31522">
                      <a:srgbClr val="FFFFFF"/>
                    </a:gs>
                    <a:gs pos="27000">
                      <a:srgbClr val="FFFFFF"/>
                    </a:gs>
                  </a:gsLst>
                  <a:lin ang="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VSTS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0C0AEF-3C02-4E80-B35D-BAD077446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Container Integrations</a:t>
            </a:r>
          </a:p>
        </p:txBody>
      </p:sp>
    </p:spTree>
    <p:extLst>
      <p:ext uri="{BB962C8B-B14F-4D97-AF65-F5344CB8AC3E}">
        <p14:creationId xmlns:p14="http://schemas.microsoft.com/office/powerpoint/2010/main" val="676398938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D95AE43-BC58-4A2B-BAD9-1B5646F751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1378" y="4072056"/>
            <a:ext cx="2686801" cy="24943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Title 1"/>
          <p:cNvSpPr txBox="1">
            <a:spLocks/>
          </p:cNvSpPr>
          <p:nvPr/>
        </p:nvSpPr>
        <p:spPr>
          <a:xfrm>
            <a:off x="1165665" y="290403"/>
            <a:ext cx="10371056" cy="899409"/>
          </a:xfrm>
          <a:prstGeom prst="rect">
            <a:avLst/>
          </a:prstGeom>
        </p:spPr>
        <p:txBody>
          <a:bodyPr vert="horz" wrap="square" lIns="143407" tIns="89630" rIns="143407" bIns="8963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914192"/>
            <a:r>
              <a:rPr lang="en-US" sz="4705" dirty="0">
                <a:gradFill>
                  <a:gsLst>
                    <a:gs pos="70109">
                      <a:srgbClr val="68217A"/>
                    </a:gs>
                    <a:gs pos="77000">
                      <a:srgbClr val="68217A"/>
                    </a:gs>
                  </a:gsLst>
                  <a:lin ang="0" scaled="0"/>
                </a:gradFill>
              </a:rPr>
              <a:t>Visual Studio 2017 Container tools</a:t>
            </a:r>
          </a:p>
        </p:txBody>
      </p:sp>
      <p:sp>
        <p:nvSpPr>
          <p:cNvPr id="15" name="Text Placeholder 2"/>
          <p:cNvSpPr txBox="1">
            <a:spLocks/>
          </p:cNvSpPr>
          <p:nvPr/>
        </p:nvSpPr>
        <p:spPr>
          <a:xfrm>
            <a:off x="269303" y="1187963"/>
            <a:ext cx="7168876" cy="3441414"/>
          </a:xfrm>
        </p:spPr>
        <p:txBody>
          <a:bodyPr lIns="179285" tIns="143428" rIns="179285" bIns="143428">
            <a:noAutofit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0121" indent="-280121" defTabSz="914192"/>
            <a:r>
              <a:rPr lang="en-US" sz="3137" dirty="0"/>
              <a:t>Run, debug, test web, and console </a:t>
            </a:r>
            <a:br>
              <a:rPr lang="en-US" sz="3137" dirty="0"/>
            </a:br>
            <a:r>
              <a:rPr lang="en-US" sz="3137" dirty="0"/>
              <a:t>apps in Docker Containers</a:t>
            </a:r>
          </a:p>
          <a:p>
            <a:pPr marL="501105" lvl="1" indent="-220984" defTabSz="914192"/>
            <a:r>
              <a:rPr lang="en-US" sz="1568" i="1" dirty="0"/>
              <a:t>.NET FX w/Windows Server, .NET Core with Nano Server, and Linux</a:t>
            </a:r>
          </a:p>
          <a:p>
            <a:pPr marL="280121" indent="-280121" defTabSz="914192"/>
            <a:r>
              <a:rPr lang="en-US" sz="3137" dirty="0"/>
              <a:t>Breakpoint debugging</a:t>
            </a:r>
          </a:p>
          <a:p>
            <a:pPr marL="280121" indent="-280121" defTabSz="914192"/>
            <a:r>
              <a:rPr lang="en-US" sz="3137" dirty="0"/>
              <a:t>Edit &amp; refresh of code</a:t>
            </a:r>
          </a:p>
          <a:p>
            <a:pPr marL="280121" indent="-280121" defTabSz="914192"/>
            <a:r>
              <a:rPr lang="en-US" sz="3137" dirty="0"/>
              <a:t>Scaffolds Docker assets</a:t>
            </a:r>
          </a:p>
          <a:p>
            <a:pPr marL="501105" lvl="1" indent="-220984" defTabSz="914192">
              <a:tabLst>
                <a:tab pos="1218762" algn="l"/>
              </a:tabLst>
            </a:pPr>
            <a:r>
              <a:rPr lang="en-US" sz="1765" dirty="0"/>
              <a:t>Dockerfile, docker-compose.yml</a:t>
            </a:r>
          </a:p>
        </p:txBody>
      </p:sp>
      <p:pic>
        <p:nvPicPr>
          <p:cNvPr id="23" name="Picture 4" descr="https://zapier.cachefly.net/storage/services/59152a3a91bfe0ddd2fc9b978448593a.128x128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04" t="22115" r="21627" b="23287"/>
          <a:stretch/>
        </p:blipFill>
        <p:spPr bwMode="auto">
          <a:xfrm>
            <a:off x="270893" y="290403"/>
            <a:ext cx="805183" cy="749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8AF0AE2-577F-466A-8196-2787929B41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8528" y="1521461"/>
            <a:ext cx="5144170" cy="28935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32D72A0-097E-40AD-AA86-2D913DCD7F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61156" y="1187963"/>
            <a:ext cx="2561542" cy="2571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BF0FFD5-0880-4C68-8E4F-60EF9212AD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9302" y="4623378"/>
            <a:ext cx="2455675" cy="9192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52891B5-BB2B-41FC-97ED-13C3BC9C63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62133" y="5425140"/>
            <a:ext cx="2414568" cy="11413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7134732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4599" r="72076" b="87857"/>
          <a:stretch/>
        </p:blipFill>
        <p:spPr>
          <a:xfrm>
            <a:off x="1779814" y="0"/>
            <a:ext cx="1624693" cy="83275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01" y="2561916"/>
            <a:ext cx="4793320" cy="196375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201" y="3629199"/>
            <a:ext cx="4793320" cy="18560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4746978"/>
            <a:ext cx="9911443" cy="1963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393423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5664" y="289957"/>
            <a:ext cx="10759416" cy="899537"/>
          </a:xfrm>
        </p:spPr>
        <p:txBody>
          <a:bodyPr/>
          <a:lstStyle/>
          <a:p>
            <a:r>
              <a:rPr lang="en-US" dirty="0"/>
              <a:t>Visual Studio code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4294967295"/>
          </p:nvPr>
        </p:nvSpPr>
        <p:spPr>
          <a:xfrm>
            <a:off x="7619859" y="1456888"/>
            <a:ext cx="4302839" cy="1888806"/>
          </a:xfrm>
          <a:noFill/>
        </p:spPr>
        <p:txBody>
          <a:bodyPr vert="horz" wrap="square" lIns="179285" tIns="143428" rIns="179285" bIns="143428" rtlCol="0">
            <a:spAutoFit/>
          </a:bodyPr>
          <a:lstStyle/>
          <a:p>
            <a:pPr marL="224097" indent="-224097"/>
            <a:r>
              <a:rPr lang="en-US" sz="1961" dirty="0">
                <a:latin typeface="+mn-lt"/>
              </a:rPr>
              <a:t>OS X, Linux, Windows</a:t>
            </a:r>
          </a:p>
          <a:p>
            <a:pPr marL="224097" indent="-224097"/>
            <a:r>
              <a:rPr lang="en-US" sz="1961" dirty="0">
                <a:latin typeface="+mn-lt"/>
              </a:rPr>
              <a:t>Node, Python, Go, .NET Core</a:t>
            </a:r>
          </a:p>
          <a:p>
            <a:pPr marL="224097" indent="-224097"/>
            <a:r>
              <a:rPr lang="en-US" sz="1961" dirty="0">
                <a:latin typeface="+mn-lt"/>
              </a:rPr>
              <a:t>Git SCC integration</a:t>
            </a:r>
          </a:p>
          <a:p>
            <a:pPr marL="224097" indent="-224097"/>
            <a:r>
              <a:rPr lang="en-US" sz="1961" dirty="0">
                <a:latin typeface="+mn-lt"/>
              </a:rPr>
              <a:t>Extensible platform</a:t>
            </a:r>
          </a:p>
          <a:p>
            <a:pPr marL="224097" indent="-224097"/>
            <a:r>
              <a:rPr lang="en-US" sz="1961" dirty="0">
                <a:latin typeface="+mn-lt"/>
              </a:rPr>
              <a:t>Docker Asset Editing – extension</a:t>
            </a:r>
          </a:p>
        </p:txBody>
      </p:sp>
      <p:pic>
        <p:nvPicPr>
          <p:cNvPr id="7" name="Picture 6" descr="vso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701" y="349175"/>
            <a:ext cx="657579" cy="65757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69303" y="5975069"/>
            <a:ext cx="3389630" cy="591384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r>
              <a:rPr lang="en-US" sz="1961" dirty="0">
                <a:hlinkClick r:id="rId3"/>
              </a:rPr>
              <a:t>aka.ms/VSCode</a:t>
            </a:r>
            <a:r>
              <a:rPr lang="en-US" sz="1961" dirty="0"/>
              <a:t>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958547" y="5975069"/>
            <a:ext cx="5433405" cy="591384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r>
              <a:rPr lang="en-US" sz="1961" dirty="0">
                <a:hlinkClick r:id="rId4"/>
              </a:rPr>
              <a:t>aka.ms/</a:t>
            </a:r>
            <a:r>
              <a:rPr lang="en-US" sz="1961" dirty="0" err="1">
                <a:hlinkClick r:id="rId4"/>
              </a:rPr>
              <a:t>DockerToolsForVSCode</a:t>
            </a:r>
            <a:r>
              <a:rPr lang="en-US" sz="1961" dirty="0"/>
              <a:t> 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9302" y="1456887"/>
            <a:ext cx="7171336" cy="44847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 descr="moby.pn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78" r="50000" b="7582"/>
          <a:stretch/>
        </p:blipFill>
        <p:spPr>
          <a:xfrm>
            <a:off x="10881441" y="5379856"/>
            <a:ext cx="1310560" cy="147765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8A192A3-D43F-465A-BBD9-D5739BBBAC3A}"/>
              </a:ext>
            </a:extLst>
          </p:cNvPr>
          <p:cNvSpPr/>
          <p:nvPr/>
        </p:nvSpPr>
        <p:spPr bwMode="auto">
          <a:xfrm>
            <a:off x="3085538" y="3914558"/>
            <a:ext cx="986057" cy="179283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02069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Azure Container Registry Global Coverage</a:t>
            </a:r>
          </a:p>
        </p:txBody>
      </p:sp>
      <p:sp>
        <p:nvSpPr>
          <p:cNvPr id="31" name="Content Placeholder 2"/>
          <p:cNvSpPr txBox="1">
            <a:spLocks/>
          </p:cNvSpPr>
          <p:nvPr/>
        </p:nvSpPr>
        <p:spPr>
          <a:xfrm>
            <a:off x="838200" y="1410158"/>
            <a:ext cx="10515600" cy="53431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70000"/>
              </a:lnSpc>
              <a:spcBef>
                <a:spcPts val="500"/>
              </a:spcBef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All 23 public clouds </a:t>
            </a:r>
          </a:p>
          <a:p>
            <a:pPr lvl="1">
              <a:lnSpc>
                <a:spcPct val="70000"/>
              </a:lnSpc>
              <a:defRPr/>
            </a:pPr>
            <a:r>
              <a:rPr lang="en-US" sz="1050" dirty="0"/>
              <a:t>Australia East</a:t>
            </a:r>
          </a:p>
          <a:p>
            <a:pPr lvl="1">
              <a:lnSpc>
                <a:spcPct val="70000"/>
              </a:lnSpc>
              <a:defRPr/>
            </a:pPr>
            <a:r>
              <a:rPr lang="en-US" sz="1050" dirty="0"/>
              <a:t>Australia Southeast</a:t>
            </a:r>
          </a:p>
          <a:p>
            <a:pPr lvl="1">
              <a:lnSpc>
                <a:spcPct val="70000"/>
              </a:lnSpc>
              <a:defRPr/>
            </a:pPr>
            <a:r>
              <a:rPr lang="en-US" sz="1050" dirty="0"/>
              <a:t>Brazil South</a:t>
            </a:r>
          </a:p>
          <a:p>
            <a:pPr lvl="1">
              <a:lnSpc>
                <a:spcPct val="70000"/>
              </a:lnSpc>
              <a:defRPr/>
            </a:pPr>
            <a:r>
              <a:rPr lang="en-US" sz="1050" dirty="0"/>
              <a:t>Canada Central</a:t>
            </a:r>
          </a:p>
          <a:p>
            <a:pPr lvl="1">
              <a:lnSpc>
                <a:spcPct val="70000"/>
              </a:lnSpc>
              <a:defRPr/>
            </a:pPr>
            <a:r>
              <a:rPr lang="en-US" sz="1050" dirty="0"/>
              <a:t>Canada East</a:t>
            </a:r>
          </a:p>
          <a:p>
            <a:pPr lvl="1">
              <a:lnSpc>
                <a:spcPct val="70000"/>
              </a:lnSpc>
              <a:defRPr/>
            </a:pPr>
            <a:r>
              <a:rPr lang="en-US" sz="1050" dirty="0"/>
              <a:t>Central India</a:t>
            </a:r>
          </a:p>
          <a:p>
            <a:pPr lvl="1">
              <a:lnSpc>
                <a:spcPct val="70000"/>
              </a:lnSpc>
              <a:defRPr/>
            </a:pPr>
            <a:r>
              <a:rPr lang="en-US" sz="1050" dirty="0"/>
              <a:t>Central US</a:t>
            </a:r>
          </a:p>
          <a:p>
            <a:pPr lvl="1">
              <a:lnSpc>
                <a:spcPct val="70000"/>
              </a:lnSpc>
              <a:defRPr/>
            </a:pPr>
            <a:r>
              <a:rPr lang="en-US" sz="1050" dirty="0"/>
              <a:t>East Asia</a:t>
            </a:r>
          </a:p>
          <a:p>
            <a:pPr lvl="1">
              <a:lnSpc>
                <a:spcPct val="70000"/>
              </a:lnSpc>
              <a:defRPr/>
            </a:pPr>
            <a:r>
              <a:rPr lang="en-US" sz="1050" dirty="0"/>
              <a:t>East US</a:t>
            </a:r>
          </a:p>
          <a:p>
            <a:pPr lvl="1">
              <a:lnSpc>
                <a:spcPct val="70000"/>
              </a:lnSpc>
              <a:defRPr/>
            </a:pPr>
            <a:r>
              <a:rPr lang="en-US" sz="1050" dirty="0"/>
              <a:t>East US 2</a:t>
            </a:r>
          </a:p>
          <a:p>
            <a:pPr lvl="1">
              <a:lnSpc>
                <a:spcPct val="70000"/>
              </a:lnSpc>
              <a:defRPr/>
            </a:pPr>
            <a:r>
              <a:rPr lang="en-US" sz="1050" dirty="0"/>
              <a:t>Japan East</a:t>
            </a:r>
          </a:p>
          <a:p>
            <a:pPr lvl="1">
              <a:lnSpc>
                <a:spcPct val="70000"/>
              </a:lnSpc>
              <a:defRPr/>
            </a:pPr>
            <a:r>
              <a:rPr lang="en-US" sz="1050" dirty="0"/>
              <a:t>Japan West</a:t>
            </a:r>
          </a:p>
          <a:p>
            <a:pPr lvl="1">
              <a:lnSpc>
                <a:spcPct val="70000"/>
              </a:lnSpc>
              <a:defRPr/>
            </a:pPr>
            <a:r>
              <a:rPr lang="en-US" sz="1050" dirty="0"/>
              <a:t>North Central US</a:t>
            </a:r>
          </a:p>
          <a:p>
            <a:pPr lvl="1">
              <a:lnSpc>
                <a:spcPct val="70000"/>
              </a:lnSpc>
              <a:defRPr/>
            </a:pPr>
            <a:r>
              <a:rPr lang="en-US" sz="1050" dirty="0"/>
              <a:t>North Europe</a:t>
            </a:r>
          </a:p>
          <a:p>
            <a:pPr lvl="1">
              <a:lnSpc>
                <a:spcPct val="70000"/>
              </a:lnSpc>
              <a:defRPr/>
            </a:pPr>
            <a:r>
              <a:rPr lang="en-US" sz="1050" dirty="0"/>
              <a:t>South Central US</a:t>
            </a:r>
          </a:p>
          <a:p>
            <a:pPr lvl="1">
              <a:lnSpc>
                <a:spcPct val="70000"/>
              </a:lnSpc>
              <a:defRPr/>
            </a:pPr>
            <a:r>
              <a:rPr lang="en-US" sz="1050" dirty="0"/>
              <a:t>South India</a:t>
            </a:r>
          </a:p>
          <a:p>
            <a:pPr lvl="1">
              <a:lnSpc>
                <a:spcPct val="70000"/>
              </a:lnSpc>
              <a:defRPr/>
            </a:pPr>
            <a:r>
              <a:rPr lang="en-US" sz="1050" dirty="0"/>
              <a:t>Southeast Asia</a:t>
            </a:r>
          </a:p>
          <a:p>
            <a:pPr lvl="1">
              <a:lnSpc>
                <a:spcPct val="70000"/>
              </a:lnSpc>
              <a:defRPr/>
            </a:pPr>
            <a:r>
              <a:rPr lang="en-US" sz="1050" dirty="0"/>
              <a:t>UK South</a:t>
            </a:r>
          </a:p>
          <a:p>
            <a:pPr lvl="1">
              <a:lnSpc>
                <a:spcPct val="70000"/>
              </a:lnSpc>
              <a:defRPr/>
            </a:pPr>
            <a:r>
              <a:rPr lang="en-US" sz="1050" dirty="0"/>
              <a:t>UK West</a:t>
            </a:r>
          </a:p>
          <a:p>
            <a:pPr lvl="1">
              <a:lnSpc>
                <a:spcPct val="70000"/>
              </a:lnSpc>
              <a:defRPr/>
            </a:pPr>
            <a:r>
              <a:rPr lang="en-US" sz="1050" dirty="0"/>
              <a:t>West Central US</a:t>
            </a:r>
          </a:p>
          <a:p>
            <a:pPr lvl="1">
              <a:lnSpc>
                <a:spcPct val="70000"/>
              </a:lnSpc>
              <a:defRPr/>
            </a:pPr>
            <a:r>
              <a:rPr lang="en-US" sz="1050" dirty="0"/>
              <a:t>West Europe</a:t>
            </a:r>
          </a:p>
          <a:p>
            <a:pPr lvl="1">
              <a:lnSpc>
                <a:spcPct val="70000"/>
              </a:lnSpc>
              <a:defRPr/>
            </a:pPr>
            <a:r>
              <a:rPr lang="en-US" sz="1050" dirty="0"/>
              <a:t>West US</a:t>
            </a:r>
          </a:p>
          <a:p>
            <a:pPr lvl="1">
              <a:lnSpc>
                <a:spcPct val="70000"/>
              </a:lnSpc>
              <a:defRPr/>
            </a:pPr>
            <a:r>
              <a:rPr lang="en-US" sz="1050" dirty="0"/>
              <a:t>West US 2</a:t>
            </a:r>
          </a:p>
          <a:p>
            <a:pPr marL="228600" marR="0" lvl="0" indent="-228600" algn="l" defTabSz="914400" rtl="0" eaLnBrk="1" fontAlgn="auto" latinLnBrk="0" hangingPunct="1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000" dirty="0">
                <a:latin typeface="Calibri" panose="020F0502020204030204"/>
              </a:rPr>
              <a:t>Coming…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Sovereign clouds</a:t>
            </a:r>
          </a:p>
          <a:p>
            <a:pPr marL="685800" marR="0" lvl="1" indent="-228600" algn="l" defTabSz="914400" rtl="0" eaLnBrk="1" fontAlgn="auto" latinLnBrk="0" hangingPunct="1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Azure Stack</a:t>
            </a:r>
          </a:p>
          <a:p>
            <a:pPr marL="0" marR="0" lvl="0" indent="0" algn="l" defTabSz="914400" rtl="0" eaLnBrk="1" fontAlgn="auto" latinLnBrk="0" hangingPunct="1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1645" y="2160836"/>
            <a:ext cx="8124825" cy="4697164"/>
          </a:xfrm>
          <a:prstGeom prst="rect">
            <a:avLst/>
          </a:prstGeom>
        </p:spPr>
      </p:pic>
      <p:pic>
        <p:nvPicPr>
          <p:cNvPr id="33" name="Picture 2" descr="Image result for azure container registry logo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3646" y="3691583"/>
            <a:ext cx="493020" cy="258836"/>
          </a:xfrm>
          <a:prstGeom prst="rect">
            <a:avLst/>
          </a:prstGeom>
          <a:noFill/>
          <a:effectLst>
            <a:glow rad="101600">
              <a:srgbClr val="1D6FA9">
                <a:satMod val="175000"/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 descr="Image result for azure container registry logo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5449" y="4232725"/>
            <a:ext cx="493020" cy="258836"/>
          </a:xfrm>
          <a:prstGeom prst="rect">
            <a:avLst/>
          </a:prstGeom>
          <a:noFill/>
          <a:effectLst>
            <a:glow rad="101600">
              <a:srgbClr val="1D6FA9">
                <a:satMod val="175000"/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" descr="Image result for azure container registry logo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5689" y="4018387"/>
            <a:ext cx="493020" cy="258836"/>
          </a:xfrm>
          <a:prstGeom prst="rect">
            <a:avLst/>
          </a:prstGeom>
          <a:noFill/>
          <a:effectLst>
            <a:glow rad="101600">
              <a:srgbClr val="1D6FA9">
                <a:satMod val="175000"/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" descr="Image result for azure container registry logo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7588" y="3467630"/>
            <a:ext cx="493020" cy="258836"/>
          </a:xfrm>
          <a:prstGeom prst="rect">
            <a:avLst/>
          </a:prstGeom>
          <a:noFill/>
          <a:effectLst>
            <a:glow rad="101600">
              <a:srgbClr val="1D6FA9">
                <a:satMod val="175000"/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 descr="Image result for azure container registry logo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494" y="3868233"/>
            <a:ext cx="493020" cy="258836"/>
          </a:xfrm>
          <a:prstGeom prst="rect">
            <a:avLst/>
          </a:prstGeom>
          <a:noFill/>
          <a:effectLst>
            <a:glow rad="101600">
              <a:srgbClr val="1D6FA9">
                <a:satMod val="175000"/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Image result for azure container registry logo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3722" y="5549833"/>
            <a:ext cx="493020" cy="258836"/>
          </a:xfrm>
          <a:prstGeom prst="rect">
            <a:avLst/>
          </a:prstGeom>
          <a:noFill/>
          <a:effectLst>
            <a:glow rad="101600">
              <a:srgbClr val="1D6FA9">
                <a:satMod val="175000"/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2" descr="Image result for azure container registry logo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03753" y="4103307"/>
            <a:ext cx="493020" cy="258836"/>
          </a:xfrm>
          <a:prstGeom prst="rect">
            <a:avLst/>
          </a:prstGeom>
          <a:noFill/>
          <a:effectLst>
            <a:glow rad="101600">
              <a:srgbClr val="1D6FA9">
                <a:satMod val="175000"/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" descr="Image result for azure container registry logo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1984" y="4011217"/>
            <a:ext cx="493020" cy="258836"/>
          </a:xfrm>
          <a:prstGeom prst="rect">
            <a:avLst/>
          </a:prstGeom>
          <a:noFill/>
          <a:effectLst>
            <a:glow rad="101600">
              <a:srgbClr val="1D6FA9">
                <a:satMod val="175000"/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" descr="Image result for azure container registry logo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3176" y="3821001"/>
            <a:ext cx="493020" cy="258836"/>
          </a:xfrm>
          <a:prstGeom prst="rect">
            <a:avLst/>
          </a:prstGeom>
          <a:noFill/>
          <a:effectLst>
            <a:glow rad="101600">
              <a:srgbClr val="1D6FA9">
                <a:satMod val="175000"/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2" descr="Image result for azure container registry logo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7605" y="3821001"/>
            <a:ext cx="493020" cy="258836"/>
          </a:xfrm>
          <a:prstGeom prst="rect">
            <a:avLst/>
          </a:prstGeom>
          <a:noFill/>
          <a:effectLst>
            <a:glow rad="101600">
              <a:srgbClr val="1D6FA9">
                <a:satMod val="175000"/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" descr="Image result for azure container registry logo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4115" y="3691583"/>
            <a:ext cx="493020" cy="258836"/>
          </a:xfrm>
          <a:prstGeom prst="rect">
            <a:avLst/>
          </a:prstGeom>
          <a:noFill/>
          <a:effectLst>
            <a:glow rad="101600">
              <a:srgbClr val="1D6FA9">
                <a:satMod val="175000"/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Image result for azure container registry logo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0330" y="3338212"/>
            <a:ext cx="493020" cy="258836"/>
          </a:xfrm>
          <a:prstGeom prst="rect">
            <a:avLst/>
          </a:prstGeom>
          <a:noFill/>
          <a:effectLst>
            <a:glow rad="101600">
              <a:srgbClr val="1D6FA9">
                <a:satMod val="175000"/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2" descr="Image result for azure container registry logo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1078" y="3467630"/>
            <a:ext cx="493020" cy="258836"/>
          </a:xfrm>
          <a:prstGeom prst="rect">
            <a:avLst/>
          </a:prstGeom>
          <a:noFill/>
          <a:effectLst>
            <a:glow rad="101600">
              <a:srgbClr val="1D6FA9">
                <a:satMod val="175000"/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2" descr="Image result for azure container registry logo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1826" y="3597048"/>
            <a:ext cx="493020" cy="258836"/>
          </a:xfrm>
          <a:prstGeom prst="rect">
            <a:avLst/>
          </a:prstGeom>
          <a:noFill/>
          <a:effectLst>
            <a:glow rad="101600">
              <a:srgbClr val="1D6FA9">
                <a:satMod val="175000"/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2" descr="Image result for azure container registry logo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6770" y="4491561"/>
            <a:ext cx="493020" cy="258836"/>
          </a:xfrm>
          <a:prstGeom prst="rect">
            <a:avLst/>
          </a:prstGeom>
          <a:noFill/>
          <a:effectLst>
            <a:glow rad="101600">
              <a:srgbClr val="1D6FA9">
                <a:satMod val="175000"/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2" descr="Image result for azure container registry logo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8257" y="4700780"/>
            <a:ext cx="493020" cy="258836"/>
          </a:xfrm>
          <a:prstGeom prst="rect">
            <a:avLst/>
          </a:prstGeom>
          <a:noFill/>
          <a:effectLst>
            <a:glow rad="101600">
              <a:srgbClr val="1D6FA9">
                <a:satMod val="175000"/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2" descr="Image result for azure container registry logo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1394" y="4416684"/>
            <a:ext cx="493020" cy="258836"/>
          </a:xfrm>
          <a:prstGeom prst="rect">
            <a:avLst/>
          </a:prstGeom>
          <a:noFill/>
          <a:effectLst>
            <a:glow rad="101600">
              <a:srgbClr val="1D6FA9">
                <a:satMod val="175000"/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2" descr="Image result for azure container registry logo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884" y="4959616"/>
            <a:ext cx="493020" cy="258836"/>
          </a:xfrm>
          <a:prstGeom prst="rect">
            <a:avLst/>
          </a:prstGeom>
          <a:noFill/>
          <a:effectLst>
            <a:glow rad="101600">
              <a:srgbClr val="1D6FA9">
                <a:satMod val="175000"/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2" descr="Image result for azure container registry logo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8777" y="5943027"/>
            <a:ext cx="493020" cy="258836"/>
          </a:xfrm>
          <a:prstGeom prst="rect">
            <a:avLst/>
          </a:prstGeom>
          <a:noFill/>
          <a:effectLst>
            <a:glow rad="101600">
              <a:srgbClr val="1D6FA9">
                <a:satMod val="175000"/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2" descr="Image result for azure container registry logo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5287" y="5808669"/>
            <a:ext cx="493020" cy="258836"/>
          </a:xfrm>
          <a:prstGeom prst="rect">
            <a:avLst/>
          </a:prstGeom>
          <a:noFill/>
          <a:effectLst>
            <a:glow rad="101600">
              <a:srgbClr val="1D6FA9">
                <a:satMod val="175000"/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2" descr="Image result for azure container registry logo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5124" y="4157848"/>
            <a:ext cx="493020" cy="258836"/>
          </a:xfrm>
          <a:prstGeom prst="rect">
            <a:avLst/>
          </a:prstGeom>
          <a:noFill/>
          <a:effectLst>
            <a:glow rad="101600">
              <a:srgbClr val="8BC145">
                <a:satMod val="175000"/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2" descr="Image result for azure container registry logo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4056" y="3870095"/>
            <a:ext cx="493020" cy="258836"/>
          </a:xfrm>
          <a:prstGeom prst="rect">
            <a:avLst/>
          </a:prstGeom>
          <a:noFill/>
          <a:effectLst>
            <a:glow rad="101600">
              <a:srgbClr val="8BC145">
                <a:satMod val="175000"/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2" descr="Image result for azure container registry logo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4735" y="3477314"/>
            <a:ext cx="493020" cy="258836"/>
          </a:xfrm>
          <a:prstGeom prst="rect">
            <a:avLst/>
          </a:prstGeom>
          <a:noFill/>
          <a:effectLst>
            <a:glow rad="101600">
              <a:srgbClr val="8BC145">
                <a:satMod val="175000"/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2" descr="Image result for azure container registry logo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7224" y="3656902"/>
            <a:ext cx="493020" cy="258836"/>
          </a:xfrm>
          <a:prstGeom prst="rect">
            <a:avLst/>
          </a:prstGeom>
          <a:noFill/>
          <a:effectLst>
            <a:glow rad="101600">
              <a:srgbClr val="8BC145">
                <a:satMod val="175000"/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Rectangle 56"/>
          <p:cNvSpPr/>
          <p:nvPr/>
        </p:nvSpPr>
        <p:spPr>
          <a:xfrm>
            <a:off x="11067076" y="6604084"/>
            <a:ext cx="1334020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hlinkClick r:id="rId4"/>
              </a:rPr>
              <a:t>map.buildazure.com</a:t>
            </a:r>
            <a:r>
              <a:rPr kumimoji="0" lang="en-US" sz="10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51777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25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75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0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25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5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75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400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1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26" end="2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1">
                                            <p:txEl>
                                              <p:pRg st="26" end="2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4500"/>
                            </p:stCondLst>
                            <p:childTnLst>
                              <p:par>
                                <p:cTn id="7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3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4530"/>
                            </p:stCondLst>
                            <p:childTnLst>
                              <p:par>
                                <p:cTn id="8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3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4560"/>
                            </p:stCondLst>
                            <p:childTnLst>
                              <p:par>
                                <p:cTn id="8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3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4590"/>
                            </p:stCondLst>
                            <p:childTnLst>
                              <p:par>
                                <p:cTn id="9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3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5-50002_Ignite_Breakout_Template">
  <a:themeElements>
    <a:clrScheme name="Ignite 2016">
      <a:dk1>
        <a:srgbClr val="505050"/>
      </a:dk1>
      <a:lt1>
        <a:srgbClr val="FFFFFF"/>
      </a:lt1>
      <a:dk2>
        <a:srgbClr val="D83B01"/>
      </a:dk2>
      <a:lt2>
        <a:srgbClr val="F8F8F8"/>
      </a:lt2>
      <a:accent1>
        <a:srgbClr val="D83B01"/>
      </a:accent1>
      <a:accent2>
        <a:srgbClr val="0078D7"/>
      </a:accent2>
      <a:accent3>
        <a:srgbClr val="505050"/>
      </a:accent3>
      <a:accent4>
        <a:srgbClr val="D2D2D2"/>
      </a:accent4>
      <a:accent5>
        <a:srgbClr val="FFB900"/>
      </a:accent5>
      <a:accent6>
        <a:srgbClr val="FF8C0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5439">
                  <a:srgbClr val="F8F8F8"/>
                </a:gs>
                <a:gs pos="10000">
                  <a:srgbClr val="F8F8F8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2016_16x9_Template.potx" id="{CBE293B4-E8CE-4773-8118-C9AFF2860326}" vid="{2919AEDD-0101-441B-B6AF-1CDAE3B8CD78}"/>
    </a:ext>
  </a:extLst>
</a:theme>
</file>

<file path=ppt/theme/theme2.xml><?xml version="1.0" encoding="utf-8"?>
<a:theme xmlns:a="http://schemas.openxmlformats.org/drawingml/2006/main" name="Connect_2016_Template_Light">
  <a:themeElements>
    <a:clrScheme name="Custom 2">
      <a:dk1>
        <a:srgbClr val="505050"/>
      </a:dk1>
      <a:lt1>
        <a:srgbClr val="FFFFFF"/>
      </a:lt1>
      <a:dk2>
        <a:srgbClr val="0078D7"/>
      </a:dk2>
      <a:lt2>
        <a:srgbClr val="FFFFFF"/>
      </a:lt2>
      <a:accent1>
        <a:srgbClr val="0078D7"/>
      </a:accent1>
      <a:accent2>
        <a:srgbClr val="5C2D91"/>
      </a:accent2>
      <a:accent3>
        <a:srgbClr val="008272"/>
      </a:accent3>
      <a:accent4>
        <a:srgbClr val="D2D2D2"/>
      </a:accent4>
      <a:accent5>
        <a:srgbClr val="737373"/>
      </a:accent5>
      <a:accent6>
        <a:srgbClr val="50505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VS2017RTM_Template.potx" id="{8AF0A1C0-503F-423B-9F4B-13744B926D76}" vid="{A8136870-2391-44DE-BD39-91E744E311A5}"/>
    </a:ext>
  </a:extLst>
</a:theme>
</file>

<file path=ppt/theme/theme3.xml><?xml version="1.0" encoding="utf-8"?>
<a:theme xmlns:a="http://schemas.openxmlformats.org/drawingml/2006/main" name="2_5-50002_Ignite_Breakout_Template">
  <a:themeElements>
    <a:clrScheme name="Docker Con 2017">
      <a:dk1>
        <a:srgbClr val="394D54"/>
      </a:dk1>
      <a:lt1>
        <a:srgbClr val="FFFFFF"/>
      </a:lt1>
      <a:dk2>
        <a:srgbClr val="189AD1"/>
      </a:dk2>
      <a:lt2>
        <a:srgbClr val="F8F8F8"/>
      </a:lt2>
      <a:accent1>
        <a:srgbClr val="01AADA"/>
      </a:accent1>
      <a:accent2>
        <a:srgbClr val="F15C22"/>
      </a:accent2>
      <a:accent3>
        <a:srgbClr val="FBAD18"/>
      </a:accent3>
      <a:accent4>
        <a:srgbClr val="394D54"/>
      </a:accent4>
      <a:accent5>
        <a:srgbClr val="BFDDE2"/>
      </a:accent5>
      <a:accent6>
        <a:srgbClr val="189AD1"/>
      </a:accent6>
      <a:hlink>
        <a:srgbClr val="189AD1"/>
      </a:hlink>
      <a:folHlink>
        <a:srgbClr val="189AD1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5439">
                  <a:srgbClr val="F8F8F8"/>
                </a:gs>
                <a:gs pos="10000">
                  <a:srgbClr val="F8F8F8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Ignite_TEF_2016_16x9_Template.potx" id="{6F30CEFF-F50E-40BF-A940-626D9DAB7388}" vid="{54660BE7-FAAC-478F-8C28-F8D5586CEB39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202</TotalTime>
  <Words>487</Words>
  <Application>Microsoft Office PowerPoint</Application>
  <PresentationFormat>Widescreen</PresentationFormat>
  <Paragraphs>126</Paragraphs>
  <Slides>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6</vt:i4>
      </vt:variant>
    </vt:vector>
  </HeadingPairs>
  <TitlesOfParts>
    <vt:vector size="17" baseType="lpstr">
      <vt:lpstr>Arial</vt:lpstr>
      <vt:lpstr>Calibri</vt:lpstr>
      <vt:lpstr>Calibri Light</vt:lpstr>
      <vt:lpstr>Consolas</vt:lpstr>
      <vt:lpstr>Segoe UI</vt:lpstr>
      <vt:lpstr>Segoe UI Light</vt:lpstr>
      <vt:lpstr>Segoe UI Semilight</vt:lpstr>
      <vt:lpstr>Wingdings</vt:lpstr>
      <vt:lpstr>5-50002_Ignite_Breakout_Template</vt:lpstr>
      <vt:lpstr>Connect_2016_Template_Light</vt:lpstr>
      <vt:lpstr>2_5-50002_Ignite_Breakout_Template</vt:lpstr>
      <vt:lpstr>Containerized workflow</vt:lpstr>
      <vt:lpstr>Microsoft Container Integrations</vt:lpstr>
      <vt:lpstr>PowerPoint Presentation</vt:lpstr>
      <vt:lpstr>PowerPoint Presentation</vt:lpstr>
      <vt:lpstr>Visual Studio code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Steve Lasker</dc:creator>
  <cp:lastModifiedBy>Steve Lasker</cp:lastModifiedBy>
  <cp:revision>12</cp:revision>
  <dcterms:created xsi:type="dcterms:W3CDTF">2016-09-26T03:18:58Z</dcterms:created>
  <dcterms:modified xsi:type="dcterms:W3CDTF">2017-05-05T23:09:54Z</dcterms:modified>
</cp:coreProperties>
</file>